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7543800" cy="1066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7" autoAdjust="0"/>
    <p:restoredTop sz="96400" autoAdjust="0"/>
  </p:normalViewPr>
  <p:slideViewPr>
    <p:cSldViewPr>
      <p:cViewPr>
        <p:scale>
          <a:sx n="100" d="100"/>
          <a:sy n="100" d="100"/>
        </p:scale>
        <p:origin x="18" y="-1944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200" d="100"/>
        <a:sy n="200" d="100"/>
      </p:scale>
      <p:origin x="0" y="-169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5559" cy="502834"/>
          </a:xfrm>
          <a:prstGeom prst="rect">
            <a:avLst/>
          </a:prstGeom>
        </p:spPr>
        <p:txBody>
          <a:bodyPr vert="horz" lIns="96638" tIns="48319" rIns="96638" bIns="48319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600" y="4"/>
            <a:ext cx="2985559" cy="502834"/>
          </a:xfrm>
          <a:prstGeom prst="rect">
            <a:avLst/>
          </a:prstGeom>
        </p:spPr>
        <p:txBody>
          <a:bodyPr vert="horz" lIns="96638" tIns="48319" rIns="96638" bIns="48319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1A569F0F-7498-4F7A-B212-42FBA1499375}" type="datetime1">
              <a:rPr lang="ko-KR" altLang="en-US"/>
              <a:pPr lvl="0">
                <a:defRPr lang="ko-KR" altLang="en-US"/>
              </a:pPr>
              <a:t>2026-02-04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49488" y="1254125"/>
            <a:ext cx="2390775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19" rIns="96638" bIns="48319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6"/>
            <a:ext cx="5511800" cy="3946118"/>
          </a:xfrm>
          <a:prstGeom prst="rect">
            <a:avLst/>
          </a:prstGeom>
        </p:spPr>
        <p:txBody>
          <a:bodyPr vert="horz" lIns="96638" tIns="48319" rIns="96638" bIns="48319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9"/>
            <a:ext cx="2985559" cy="502833"/>
          </a:xfrm>
          <a:prstGeom prst="rect">
            <a:avLst/>
          </a:prstGeom>
        </p:spPr>
        <p:txBody>
          <a:bodyPr vert="horz" lIns="96638" tIns="48319" rIns="96638" bIns="48319" anchor="b"/>
          <a:lstStyle>
            <a:lvl1pPr algn="l">
              <a:defRPr sz="13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600" y="9519059"/>
            <a:ext cx="2985559" cy="502833"/>
          </a:xfrm>
          <a:prstGeom prst="rect">
            <a:avLst/>
          </a:prstGeom>
        </p:spPr>
        <p:txBody>
          <a:bodyPr vert="horz" lIns="96638" tIns="48319" rIns="96638" bIns="48319" anchor="b"/>
          <a:lstStyle>
            <a:lvl1pPr algn="r">
              <a:defRPr sz="1300"/>
            </a:lvl1pPr>
          </a:lstStyle>
          <a:p>
            <a:pPr lvl="0">
              <a:defRPr lang="ko-KR" altLang="en-US"/>
            </a:pPr>
            <a:fld id="{D8E002BE-0369-4FB5-8353-9B576C4E4C9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02BE-0369-4FB5-8353-9B576C4E4C9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7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02BE-0369-4FB5-8353-9B576C4E4C9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76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jpeg"/><Relationship Id="rId7" Type="http://schemas.openxmlformats.org/officeDocument/2006/relationships/image" Target="../media/image7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2O5RyE8xq9aYJLVwXiJ6_Q/featured" TargetMode="External"/><Relationship Id="rId5" Type="http://schemas.openxmlformats.org/officeDocument/2006/relationships/image" Target="../media/image74.jpeg"/><Relationship Id="rId10" Type="http://schemas.openxmlformats.org/officeDocument/2006/relationships/image" Target="../media/image78.jpeg"/><Relationship Id="rId4" Type="http://schemas.openxmlformats.org/officeDocument/2006/relationships/image" Target="../media/image73.jpe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11" Type="http://schemas.openxmlformats.org/officeDocument/2006/relationships/image" Target="../media/image111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92683" y="1350251"/>
            <a:ext cx="3159861" cy="60819"/>
          </a:xfrm>
          <a:custGeom>
            <a:avLst/>
            <a:gdLst>
              <a:gd name="connsiteX0" fmla="*/ 0 w 3159861"/>
              <a:gd name="connsiteY0" fmla="*/ 0 h 60819"/>
              <a:gd name="connsiteX1" fmla="*/ 0 w 3159861"/>
              <a:gd name="connsiteY1" fmla="*/ 60819 h 60819"/>
              <a:gd name="connsiteX2" fmla="*/ 3159861 w 3159861"/>
              <a:gd name="connsiteY2" fmla="*/ 60819 h 60819"/>
              <a:gd name="connsiteX3" fmla="*/ 3159861 w 3159861"/>
              <a:gd name="connsiteY3" fmla="*/ 0 h 60819"/>
              <a:gd name="connsiteX4" fmla="*/ 0 w 3159861"/>
              <a:gd name="connsiteY4" fmla="*/ 0 h 60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9861" h="60819">
                <a:moveTo>
                  <a:pt x="0" y="0"/>
                </a:moveTo>
                <a:lnTo>
                  <a:pt x="0" y="60819"/>
                </a:lnTo>
                <a:lnTo>
                  <a:pt x="3159861" y="60819"/>
                </a:lnTo>
                <a:lnTo>
                  <a:pt x="3159861" y="0"/>
                </a:lnTo>
                <a:lnTo>
                  <a:pt x="0" y="0"/>
                </a:lnTo>
              </a:path>
            </a:pathLst>
          </a:custGeom>
          <a:solidFill>
            <a:srgbClr val="009FD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3652545" y="1350251"/>
            <a:ext cx="3161372" cy="60819"/>
          </a:xfrm>
          <a:custGeom>
            <a:avLst/>
            <a:gdLst>
              <a:gd name="connsiteX0" fmla="*/ 0 w 3161372"/>
              <a:gd name="connsiteY0" fmla="*/ 0 h 60819"/>
              <a:gd name="connsiteX1" fmla="*/ 0 w 3161372"/>
              <a:gd name="connsiteY1" fmla="*/ 60819 h 60819"/>
              <a:gd name="connsiteX2" fmla="*/ 3161372 w 3161372"/>
              <a:gd name="connsiteY2" fmla="*/ 60819 h 60819"/>
              <a:gd name="connsiteX3" fmla="*/ 3161372 w 3161372"/>
              <a:gd name="connsiteY3" fmla="*/ 0 h 60819"/>
              <a:gd name="connsiteX4" fmla="*/ 0 w 3161372"/>
              <a:gd name="connsiteY4" fmla="*/ 0 h 60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61372" h="60819">
                <a:moveTo>
                  <a:pt x="0" y="0"/>
                </a:moveTo>
                <a:lnTo>
                  <a:pt x="0" y="60819"/>
                </a:lnTo>
                <a:lnTo>
                  <a:pt x="3161372" y="60819"/>
                </a:lnTo>
                <a:lnTo>
                  <a:pt x="3161372" y="0"/>
                </a:lnTo>
                <a:lnTo>
                  <a:pt x="0" y="0"/>
                </a:lnTo>
              </a:path>
            </a:pathLst>
          </a:custGeom>
          <a:solidFill>
            <a:srgbClr val="E9936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492683" y="2390304"/>
            <a:ext cx="3159861" cy="60820"/>
          </a:xfrm>
          <a:custGeom>
            <a:avLst/>
            <a:gdLst>
              <a:gd name="connsiteX0" fmla="*/ 0 w 3159861"/>
              <a:gd name="connsiteY0" fmla="*/ 0 h 60820"/>
              <a:gd name="connsiteX1" fmla="*/ 0 w 3159861"/>
              <a:gd name="connsiteY1" fmla="*/ 60820 h 60820"/>
              <a:gd name="connsiteX2" fmla="*/ 3159861 w 3159861"/>
              <a:gd name="connsiteY2" fmla="*/ 60820 h 60820"/>
              <a:gd name="connsiteX3" fmla="*/ 3159861 w 3159861"/>
              <a:gd name="connsiteY3" fmla="*/ 0 h 60820"/>
              <a:gd name="connsiteX4" fmla="*/ 0 w 3159861"/>
              <a:gd name="connsiteY4" fmla="*/ 0 h 6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9861" h="60820">
                <a:moveTo>
                  <a:pt x="0" y="0"/>
                </a:moveTo>
                <a:lnTo>
                  <a:pt x="0" y="60820"/>
                </a:lnTo>
                <a:lnTo>
                  <a:pt x="3159861" y="60820"/>
                </a:lnTo>
                <a:lnTo>
                  <a:pt x="3159861" y="0"/>
                </a:lnTo>
                <a:lnTo>
                  <a:pt x="0" y="0"/>
                </a:lnTo>
              </a:path>
            </a:pathLst>
          </a:custGeom>
          <a:solidFill>
            <a:srgbClr val="DE9E1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3652545" y="2390304"/>
            <a:ext cx="3161372" cy="60820"/>
          </a:xfrm>
          <a:custGeom>
            <a:avLst/>
            <a:gdLst>
              <a:gd name="connsiteX0" fmla="*/ 0 w 3161372"/>
              <a:gd name="connsiteY0" fmla="*/ 0 h 60820"/>
              <a:gd name="connsiteX1" fmla="*/ 0 w 3161372"/>
              <a:gd name="connsiteY1" fmla="*/ 60820 h 60820"/>
              <a:gd name="connsiteX2" fmla="*/ 3161372 w 3161372"/>
              <a:gd name="connsiteY2" fmla="*/ 60820 h 60820"/>
              <a:gd name="connsiteX3" fmla="*/ 3161372 w 3161372"/>
              <a:gd name="connsiteY3" fmla="*/ 0 h 60820"/>
              <a:gd name="connsiteX4" fmla="*/ 0 w 3161372"/>
              <a:gd name="connsiteY4" fmla="*/ 0 h 60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61372" h="60820">
                <a:moveTo>
                  <a:pt x="0" y="0"/>
                </a:moveTo>
                <a:lnTo>
                  <a:pt x="0" y="60820"/>
                </a:lnTo>
                <a:lnTo>
                  <a:pt x="3161372" y="60820"/>
                </a:lnTo>
                <a:lnTo>
                  <a:pt x="3161372" y="0"/>
                </a:lnTo>
                <a:lnTo>
                  <a:pt x="0" y="0"/>
                </a:lnTo>
              </a:path>
            </a:pathLst>
          </a:custGeom>
          <a:solidFill>
            <a:srgbClr val="2B568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Freeform 3"/>
          <p:cNvSpPr/>
          <p:nvPr/>
        </p:nvSpPr>
        <p:spPr>
          <a:xfrm>
            <a:off x="486333" y="1343901"/>
            <a:ext cx="17259" cy="73519"/>
          </a:xfrm>
          <a:custGeom>
            <a:avLst/>
            <a:gdLst>
              <a:gd name="connsiteX0" fmla="*/ 6350 w 17259"/>
              <a:gd name="connsiteY0" fmla="*/ 6350 h 73519"/>
              <a:gd name="connsiteX1" fmla="*/ 6350 w 17259"/>
              <a:gd name="connsiteY1" fmla="*/ 67169 h 73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19">
                <a:moveTo>
                  <a:pt x="6350" y="6350"/>
                </a:moveTo>
                <a:lnTo>
                  <a:pt x="6350" y="671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486333" y="2383954"/>
            <a:ext cx="17259" cy="73520"/>
          </a:xfrm>
          <a:custGeom>
            <a:avLst/>
            <a:gdLst>
              <a:gd name="connsiteX0" fmla="*/ 6350 w 17259"/>
              <a:gd name="connsiteY0" fmla="*/ 6350 h 73520"/>
              <a:gd name="connsiteX1" fmla="*/ 6350 w 17259"/>
              <a:gd name="connsiteY1" fmla="*/ 6717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20">
                <a:moveTo>
                  <a:pt x="6350" y="6350"/>
                </a:moveTo>
                <a:lnTo>
                  <a:pt x="6350" y="671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3646195" y="1343901"/>
            <a:ext cx="17259" cy="73519"/>
          </a:xfrm>
          <a:custGeom>
            <a:avLst/>
            <a:gdLst>
              <a:gd name="connsiteX0" fmla="*/ 6350 w 17259"/>
              <a:gd name="connsiteY0" fmla="*/ 6350 h 73519"/>
              <a:gd name="connsiteX1" fmla="*/ 6350 w 17259"/>
              <a:gd name="connsiteY1" fmla="*/ 67169 h 73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19">
                <a:moveTo>
                  <a:pt x="6350" y="6350"/>
                </a:moveTo>
                <a:lnTo>
                  <a:pt x="6350" y="671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3646195" y="2383954"/>
            <a:ext cx="17259" cy="73520"/>
          </a:xfrm>
          <a:custGeom>
            <a:avLst/>
            <a:gdLst>
              <a:gd name="connsiteX0" fmla="*/ 6350 w 17259"/>
              <a:gd name="connsiteY0" fmla="*/ 6350 h 73520"/>
              <a:gd name="connsiteX1" fmla="*/ 6350 w 17259"/>
              <a:gd name="connsiteY1" fmla="*/ 6717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20">
                <a:moveTo>
                  <a:pt x="6350" y="6350"/>
                </a:moveTo>
                <a:lnTo>
                  <a:pt x="6350" y="671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6807568" y="1343901"/>
            <a:ext cx="17259" cy="73519"/>
          </a:xfrm>
          <a:custGeom>
            <a:avLst/>
            <a:gdLst>
              <a:gd name="connsiteX0" fmla="*/ 6350 w 17259"/>
              <a:gd name="connsiteY0" fmla="*/ 6350 h 73519"/>
              <a:gd name="connsiteX1" fmla="*/ 6350 w 17259"/>
              <a:gd name="connsiteY1" fmla="*/ 67169 h 73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19">
                <a:moveTo>
                  <a:pt x="6350" y="6350"/>
                </a:moveTo>
                <a:lnTo>
                  <a:pt x="6350" y="671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6807568" y="2383954"/>
            <a:ext cx="17259" cy="73520"/>
          </a:xfrm>
          <a:custGeom>
            <a:avLst/>
            <a:gdLst>
              <a:gd name="connsiteX0" fmla="*/ 6350 w 17259"/>
              <a:gd name="connsiteY0" fmla="*/ 6350 h 73520"/>
              <a:gd name="connsiteX1" fmla="*/ 6350 w 17259"/>
              <a:gd name="connsiteY1" fmla="*/ 6717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20">
                <a:moveTo>
                  <a:pt x="6350" y="6350"/>
                </a:moveTo>
                <a:lnTo>
                  <a:pt x="6350" y="671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484809" y="1343901"/>
            <a:ext cx="6338506" cy="17259"/>
          </a:xfrm>
          <a:custGeom>
            <a:avLst/>
            <a:gdLst>
              <a:gd name="connsiteX0" fmla="*/ 6350 w 6338506"/>
              <a:gd name="connsiteY0" fmla="*/ 6350 h 17259"/>
              <a:gd name="connsiteX1" fmla="*/ 6332156 w 6338506"/>
              <a:gd name="connsiteY1" fmla="*/ 6350 h 17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8506" h="17259">
                <a:moveTo>
                  <a:pt x="6350" y="6350"/>
                </a:moveTo>
                <a:lnTo>
                  <a:pt x="633215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84809" y="1404721"/>
            <a:ext cx="6338506" cy="17259"/>
          </a:xfrm>
          <a:custGeom>
            <a:avLst/>
            <a:gdLst>
              <a:gd name="connsiteX0" fmla="*/ 6350 w 6338506"/>
              <a:gd name="connsiteY0" fmla="*/ 6350 h 17259"/>
              <a:gd name="connsiteX1" fmla="*/ 6332156 w 6338506"/>
              <a:gd name="connsiteY1" fmla="*/ 6350 h 17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8506" h="17259">
                <a:moveTo>
                  <a:pt x="6350" y="6350"/>
                </a:moveTo>
                <a:lnTo>
                  <a:pt x="633215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484809" y="2383954"/>
            <a:ext cx="6338506" cy="17259"/>
          </a:xfrm>
          <a:custGeom>
            <a:avLst/>
            <a:gdLst>
              <a:gd name="connsiteX0" fmla="*/ 6350 w 6338506"/>
              <a:gd name="connsiteY0" fmla="*/ 6350 h 17259"/>
              <a:gd name="connsiteX1" fmla="*/ 6332156 w 6338506"/>
              <a:gd name="connsiteY1" fmla="*/ 6350 h 17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8506" h="17259">
                <a:moveTo>
                  <a:pt x="6350" y="6350"/>
                </a:moveTo>
                <a:lnTo>
                  <a:pt x="633215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84809" y="2444774"/>
            <a:ext cx="6338506" cy="17259"/>
          </a:xfrm>
          <a:custGeom>
            <a:avLst/>
            <a:gdLst>
              <a:gd name="connsiteX0" fmla="*/ 6350 w 6338506"/>
              <a:gd name="connsiteY0" fmla="*/ 6350 h 17259"/>
              <a:gd name="connsiteX1" fmla="*/ 6332156 w 6338506"/>
              <a:gd name="connsiteY1" fmla="*/ 6350 h 17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8506" h="17259">
                <a:moveTo>
                  <a:pt x="6350" y="6350"/>
                </a:moveTo>
                <a:lnTo>
                  <a:pt x="633215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6807568" y="1343901"/>
            <a:ext cx="17259" cy="73519"/>
          </a:xfrm>
          <a:custGeom>
            <a:avLst/>
            <a:gdLst>
              <a:gd name="connsiteX0" fmla="*/ 6350 w 17259"/>
              <a:gd name="connsiteY0" fmla="*/ 6350 h 73519"/>
              <a:gd name="connsiteX1" fmla="*/ 6350 w 17259"/>
              <a:gd name="connsiteY1" fmla="*/ 67169 h 73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19">
                <a:moveTo>
                  <a:pt x="6350" y="6350"/>
                </a:moveTo>
                <a:lnTo>
                  <a:pt x="6350" y="671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807568" y="2383954"/>
            <a:ext cx="17259" cy="73520"/>
          </a:xfrm>
          <a:custGeom>
            <a:avLst/>
            <a:gdLst>
              <a:gd name="connsiteX0" fmla="*/ 6350 w 17259"/>
              <a:gd name="connsiteY0" fmla="*/ 6350 h 73520"/>
              <a:gd name="connsiteX1" fmla="*/ 6350 w 17259"/>
              <a:gd name="connsiteY1" fmla="*/ 6717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20">
                <a:moveTo>
                  <a:pt x="6350" y="6350"/>
                </a:moveTo>
                <a:lnTo>
                  <a:pt x="6350" y="671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86333" y="2383954"/>
            <a:ext cx="17259" cy="73520"/>
          </a:xfrm>
          <a:custGeom>
            <a:avLst/>
            <a:gdLst>
              <a:gd name="connsiteX0" fmla="*/ 6350 w 17259"/>
              <a:gd name="connsiteY0" fmla="*/ 6350 h 73520"/>
              <a:gd name="connsiteX1" fmla="*/ 6350 w 17259"/>
              <a:gd name="connsiteY1" fmla="*/ 67170 h 73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20">
                <a:moveTo>
                  <a:pt x="6350" y="6350"/>
                </a:moveTo>
                <a:lnTo>
                  <a:pt x="6350" y="6717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86333" y="1343901"/>
            <a:ext cx="17259" cy="73519"/>
          </a:xfrm>
          <a:custGeom>
            <a:avLst/>
            <a:gdLst>
              <a:gd name="connsiteX0" fmla="*/ 6350 w 17259"/>
              <a:gd name="connsiteY0" fmla="*/ 6350 h 73519"/>
              <a:gd name="connsiteX1" fmla="*/ 6350 w 17259"/>
              <a:gd name="connsiteY1" fmla="*/ 67169 h 73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259" h="73519">
                <a:moveTo>
                  <a:pt x="6350" y="6350"/>
                </a:moveTo>
                <a:lnTo>
                  <a:pt x="6350" y="6716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84809" y="1343901"/>
            <a:ext cx="6338506" cy="17259"/>
          </a:xfrm>
          <a:custGeom>
            <a:avLst/>
            <a:gdLst>
              <a:gd name="connsiteX0" fmla="*/ 6350 w 6338506"/>
              <a:gd name="connsiteY0" fmla="*/ 6350 h 17259"/>
              <a:gd name="connsiteX1" fmla="*/ 6332156 w 6338506"/>
              <a:gd name="connsiteY1" fmla="*/ 6350 h 172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38506" h="17259">
                <a:moveTo>
                  <a:pt x="6350" y="6350"/>
                </a:moveTo>
                <a:lnTo>
                  <a:pt x="6332156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739900"/>
            <a:ext cx="6337300" cy="25400"/>
          </a:xfrm>
          <a:prstGeom prst="rect">
            <a:avLst/>
          </a:prstGeom>
          <a:noFill/>
        </p:spPr>
      </p:pic>
      <p:sp>
        <p:nvSpPr>
          <p:cNvPr id="24" name="TextBox 1"/>
          <p:cNvSpPr txBox="1"/>
          <p:nvPr/>
        </p:nvSpPr>
        <p:spPr>
          <a:xfrm>
            <a:off x="2783128" y="8845512"/>
            <a:ext cx="2691442" cy="5898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>
                <a:tab pos="558800" algn="l"/>
              </a:tabLst>
            </a:pPr>
            <a:r>
              <a:rPr lang="en-US" altLang="zh-CN" sz="278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성</a:t>
            </a:r>
            <a:r>
              <a:rPr lang="en-US" altLang="zh-CN" sz="2789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78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남</a:t>
            </a:r>
            <a:r>
              <a:rPr lang="en-US" altLang="zh-CN" sz="2789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78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문</a:t>
            </a:r>
            <a:r>
              <a:rPr lang="en-US" altLang="zh-CN" sz="2789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78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화</a:t>
            </a:r>
            <a:r>
              <a:rPr lang="en-US" altLang="zh-CN" sz="2789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78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원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829618" y="1478993"/>
            <a:ext cx="3667671" cy="2898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9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성  남  문  화  융  성  의  </a:t>
            </a:r>
            <a:r>
              <a:rPr lang="ko-KR" altLang="en-US" sz="199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중  심</a:t>
            </a:r>
            <a:endParaRPr lang="en-US" altLang="zh-CN" sz="1999" b="1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바탕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639807" y="1933051"/>
            <a:ext cx="6117059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2026</a:t>
            </a:r>
            <a:r>
              <a:rPr lang="en-US" altLang="zh-CN" sz="3000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성남문화원</a:t>
            </a:r>
            <a:r>
              <a:rPr lang="en-US" altLang="zh-CN" sz="3000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주요</a:t>
            </a:r>
            <a:r>
              <a:rPr lang="en-US" altLang="zh-CN" sz="3000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사업</a:t>
            </a:r>
            <a:r>
              <a:rPr lang="en-US" altLang="zh-CN" sz="3000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계획</a:t>
            </a:r>
          </a:p>
        </p:txBody>
      </p:sp>
      <p:pic>
        <p:nvPicPr>
          <p:cNvPr id="1026" name="그림 102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50" y="8898396"/>
            <a:ext cx="688638" cy="545619"/>
          </a:xfrm>
          <a:prstGeom prst="rect">
            <a:avLst/>
          </a:prstGeom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457700" y="805202"/>
            <a:ext cx="24929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참여의 문화 </a:t>
            </a:r>
            <a:r>
              <a:rPr lang="en-US" altLang="zh-CN" sz="13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․</a:t>
            </a:r>
            <a:r>
              <a:rPr lang="ko-KR" altLang="en-US" sz="13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나눔 문화의 산실</a:t>
            </a:r>
            <a:endParaRPr lang="ko-KR" altLang="en-US" sz="1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233837" y="9404164"/>
            <a:ext cx="3304110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ts val="1900"/>
              </a:lnSpc>
              <a:tabLst>
                <a:tab pos="5588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휴먼둥근헤드라인" pitchFamily="18" charset="0"/>
              </a:rPr>
              <a:t>www.seongnamculture.or.kr</a:t>
            </a:r>
          </a:p>
        </p:txBody>
      </p:sp>
      <p:pic>
        <p:nvPicPr>
          <p:cNvPr id="22" name="그림 2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0" y="3353780"/>
            <a:ext cx="3132000" cy="21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그림 3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6" y="5900333"/>
            <a:ext cx="3132000" cy="21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그림 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5896" y="3359834"/>
            <a:ext cx="3132000" cy="21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그림 3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5896" y="5921631"/>
            <a:ext cx="3132000" cy="21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49" y="599086"/>
            <a:ext cx="7079951" cy="962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0236200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10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84" y="8471990"/>
            <a:ext cx="1242000" cy="1578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1"/>
          <p:cNvSpPr txBox="1"/>
          <p:nvPr/>
        </p:nvSpPr>
        <p:spPr>
          <a:xfrm>
            <a:off x="571500" y="733425"/>
            <a:ext cx="4215898" cy="77277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sz="11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기타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도서</a:t>
            </a:r>
          </a:p>
          <a:p>
            <a:pPr>
              <a:lnSpc>
                <a:spcPts val="18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성남문화원보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(1994~)</a:t>
            </a:r>
            <a:r>
              <a:rPr lang="en-US" altLang="zh-CN" sz="116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60" i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*현재</a:t>
            </a:r>
            <a:r>
              <a:rPr lang="en-US" altLang="zh-CN" sz="116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60" i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&lt;성남문화&gt;로</a:t>
            </a:r>
            <a:r>
              <a:rPr lang="en-US" altLang="zh-CN" sz="116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60" i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발행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향토사료관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설치를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기초조사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연구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(1996~1998년)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역사와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(1998년)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국역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정일당유고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상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하권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(1998년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2002년)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역사와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문화유산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(2001년)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의병조사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연구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(2002년)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(2003~2018년)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3ㆍ1독립운동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(2003년)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여성사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(2003년)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판교마을의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생활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․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문화지도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(2004년)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유적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(2005년)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산성논지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창간호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제2집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제3집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제4집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(2006년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2008년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2009년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2011년)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30년사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(2008년)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역사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속으로의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성남여행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(2009년)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3·1운동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연구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(2009년)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성남역사인물사전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&lt;성남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인물지&gt;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편찬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(2010년)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역사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숨소리가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있는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남한산성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(2010년)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옛이야기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(2010년)</a:t>
            </a:r>
          </a:p>
          <a:p>
            <a:pPr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역사의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증언록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자료조사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보고서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(2012년)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남한산성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독립운동사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(2013년)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40년사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(2014년)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옛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이야기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(2015년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2016년)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성남지명총람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(2016년)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스토리여행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(2018년)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40년사(2018년)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성남학아카데미,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인문학으로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빛나는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경기,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경기지역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독립운동사아카데미Ⅱ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endParaRPr lang="en-US" altLang="zh-CN" sz="1101" dirty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기억하는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신흥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자료집(2020년)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      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성남학아카데미</a:t>
            </a:r>
            <a:r>
              <a:rPr lang="en-US" altLang="ko-KR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, </a:t>
            </a:r>
            <a:r>
              <a:rPr lang="ko-KR" altLang="en-US" sz="1101" dirty="0" err="1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광주대단지</a:t>
            </a:r>
            <a:r>
              <a:rPr lang="en-US" altLang="ko-KR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(</a:t>
            </a:r>
            <a:r>
              <a:rPr lang="ko-KR" altLang="en-US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성남</a:t>
            </a:r>
            <a:r>
              <a:rPr lang="en-US" altLang="ko-KR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)</a:t>
            </a:r>
            <a:r>
              <a:rPr lang="ko-KR" altLang="en-US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의 문화유산을 찾아서</a:t>
            </a:r>
            <a:r>
              <a:rPr lang="en-US" altLang="ko-KR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, </a:t>
            </a:r>
          </a:p>
          <a:p>
            <a:pPr>
              <a:lnSpc>
                <a:spcPts val="1900"/>
              </a:lnSpc>
              <a:tabLst>
                <a:tab pos="254000" algn="l"/>
                <a:tab pos="266700" algn="l"/>
                <a:tab pos="393700" algn="l"/>
                <a:tab pos="406400" algn="l"/>
              </a:tabLst>
            </a:pPr>
            <a:r>
              <a:rPr lang="en-US" altLang="ko-KR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   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ko-KR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광주</a:t>
            </a:r>
            <a:r>
              <a:rPr lang="en-US" altLang="ko-KR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ko-KR" altLang="en-US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지역 </a:t>
            </a:r>
            <a:r>
              <a:rPr lang="en-US" altLang="ko-KR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6.25 </a:t>
            </a:r>
            <a:r>
              <a:rPr lang="ko-KR" altLang="en-US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한국전쟁과 </a:t>
            </a:r>
            <a:r>
              <a:rPr lang="ko-KR" altLang="en-US" sz="110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의사단</a:t>
            </a:r>
            <a:r>
              <a:rPr lang="ko-KR" altLang="en-US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조사보고서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(2021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endParaRPr lang="en-US" altLang="zh-CN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4" t="4831" r="4035" b="2927"/>
          <a:stretch/>
        </p:blipFill>
        <p:spPr>
          <a:xfrm>
            <a:off x="4447066" y="8595521"/>
            <a:ext cx="1377062" cy="145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20" y="653480"/>
            <a:ext cx="928800" cy="118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31227"/>
              </p:ext>
            </p:extLst>
          </p:nvPr>
        </p:nvGraphicFramePr>
        <p:xfrm>
          <a:off x="474432" y="9152257"/>
          <a:ext cx="6753852" cy="849630"/>
        </p:xfrm>
        <a:graphic>
          <a:graphicData uri="http://schemas.openxmlformats.org/drawingml/2006/table">
            <a:tbl>
              <a:tblPr firstRow="1" bandRow="1"/>
              <a:tblGrid>
                <a:gridCol w="66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</a:t>
                      </a:r>
                      <a:endParaRPr lang="en-US" altLang="zh-CN" sz="990" b="1" dirty="0" smtClean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번호</a:t>
                      </a:r>
                      <a:endParaRPr lang="zh-CN" altLang="en-US" sz="990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명칭</a:t>
                      </a:r>
                      <a:endParaRPr lang="zh-CN" altLang="en-US" sz="990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소재지</a:t>
                      </a:r>
                      <a:endParaRPr lang="zh-CN" altLang="en-US" sz="990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소유자</a:t>
                      </a:r>
                      <a:endParaRPr lang="zh-CN" altLang="en-US" sz="990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지정일자</a:t>
                      </a:r>
                      <a:endParaRPr lang="zh-CN" altLang="en-US" sz="990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0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비고</a:t>
                      </a:r>
                      <a:endParaRPr lang="zh-CN" altLang="en-US" sz="990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제219호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둔촌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이집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중원구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둔촌대로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Arial"/>
                        </a:rPr>
                        <a:t>320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광주이씨대종회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2008.5.26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성남문화원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청원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10236200"/>
            <a:ext cx="438150" cy="19177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en-US" altLang="zh-CN" sz="993">
                <a:solidFill>
                  <a:srgbClr val="000000"/>
                </a:solidFill>
                <a:latin typeface="굴림"/>
                <a:cs typeface="굴림"/>
              </a:rPr>
              <a:t>-</a:t>
            </a:r>
            <a:r>
              <a:rPr lang="en-US" altLang="zh-CN" sz="993">
                <a:latin typeface="Times New Roman"/>
                <a:cs typeface="Times New Roman"/>
              </a:rPr>
              <a:t>  </a:t>
            </a:r>
            <a:r>
              <a:rPr lang="en-US" altLang="zh-CN" sz="993">
                <a:solidFill>
                  <a:srgbClr val="000000"/>
                </a:solidFill>
                <a:latin typeface="굴림"/>
                <a:cs typeface="굴림"/>
              </a:rPr>
              <a:t>11</a:t>
            </a:r>
            <a:r>
              <a:rPr lang="en-US" altLang="zh-CN" sz="993">
                <a:latin typeface="Times New Roman"/>
                <a:cs typeface="Times New Roman"/>
              </a:rPr>
              <a:t>  </a:t>
            </a:r>
            <a:r>
              <a:rPr lang="en-US" altLang="zh-CN" sz="993">
                <a:solidFill>
                  <a:srgbClr val="000000"/>
                </a:solidFill>
                <a:latin typeface="굴림"/>
                <a:cs typeface="굴림"/>
              </a:rPr>
              <a:t>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08000" y="365448"/>
            <a:ext cx="2192908" cy="522131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00000"/>
              </a:lnSpc>
              <a:tabLst>
                <a:tab pos="90011" algn="l"/>
              </a:tabLst>
              <a:defRPr lang="ko-KR" altLang="en-US"/>
            </a:pPr>
            <a:r>
              <a:rPr lang="en-US" altLang="zh-CN" sz="1293" b="1" dirty="0">
                <a:solidFill>
                  <a:srgbClr val="000000"/>
                </a:solidFill>
                <a:latin typeface="바탕"/>
                <a:cs typeface="바탕"/>
              </a:rPr>
              <a:t>□</a:t>
            </a:r>
            <a:r>
              <a:rPr lang="en-US" altLang="zh-CN" sz="1293" dirty="0">
                <a:latin typeface="Times New Roman"/>
                <a:cs typeface="Times New Roman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바탕"/>
                <a:cs typeface="바탕"/>
              </a:rPr>
              <a:t>향토</a:t>
            </a:r>
            <a:r>
              <a:rPr lang="ko-KR" altLang="en-US" sz="1293" b="1" dirty="0" smtClean="0">
                <a:solidFill>
                  <a:srgbClr val="000000"/>
                </a:solidFill>
                <a:latin typeface="바탕"/>
                <a:cs typeface="바탕"/>
              </a:rPr>
              <a:t>유산</a:t>
            </a:r>
            <a:r>
              <a:rPr lang="en-US" altLang="zh-CN" sz="1293" dirty="0" smtClean="0">
                <a:latin typeface="Times New Roman"/>
                <a:cs typeface="Times New Roman"/>
              </a:rPr>
              <a:t>  </a:t>
            </a:r>
            <a:r>
              <a:rPr lang="en-US" altLang="zh-CN" sz="1293" b="1" dirty="0" err="1">
                <a:solidFill>
                  <a:srgbClr val="000000"/>
                </a:solidFill>
                <a:latin typeface="바탕"/>
                <a:cs typeface="바탕"/>
              </a:rPr>
              <a:t>조사연구</a:t>
            </a:r>
            <a:r>
              <a:rPr lang="en-US" altLang="zh-CN" sz="1293" dirty="0">
                <a:latin typeface="Times New Roman"/>
                <a:cs typeface="Times New Roman"/>
              </a:rPr>
              <a:t>  </a:t>
            </a:r>
            <a:r>
              <a:rPr lang="en-US" altLang="zh-CN" sz="1293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zh-CN" sz="1293" dirty="0">
                <a:latin typeface="Times New Roman"/>
                <a:cs typeface="Times New Roman"/>
              </a:rPr>
              <a:t>  </a:t>
            </a:r>
            <a:r>
              <a:rPr lang="en-US" altLang="zh-CN" sz="1293" b="1" dirty="0" err="1">
                <a:solidFill>
                  <a:srgbClr val="000000"/>
                </a:solidFill>
                <a:latin typeface="바탕"/>
                <a:cs typeface="바탕"/>
              </a:rPr>
              <a:t>청원</a:t>
            </a:r>
            <a:endParaRPr lang="en-US" altLang="zh-CN" sz="1293" b="1" dirty="0">
              <a:solidFill>
                <a:srgbClr val="000000"/>
              </a:solidFill>
              <a:latin typeface="바탕"/>
              <a:cs typeface="바탕"/>
            </a:endParaRPr>
          </a:p>
          <a:p>
            <a:pPr>
              <a:lnSpc>
                <a:spcPct val="100000"/>
              </a:lnSpc>
              <a:tabLst>
                <a:tab pos="90011" algn="l"/>
              </a:tabLst>
              <a:defRPr lang="ko-KR" altLang="en-US"/>
            </a:pPr>
            <a:r>
              <a:rPr lang="en-US" altLang="zh-CN" dirty="0"/>
              <a:t>	</a:t>
            </a:r>
            <a:r>
              <a:rPr lang="en-US" altLang="zh-CN" sz="1197" dirty="0">
                <a:solidFill>
                  <a:srgbClr val="000000"/>
                </a:solidFill>
                <a:latin typeface="바탕"/>
                <a:cs typeface="바탕"/>
              </a:rPr>
              <a:t>◦</a:t>
            </a:r>
            <a:r>
              <a:rPr lang="en-US" altLang="zh-CN" sz="1101" dirty="0">
                <a:latin typeface="Times New Roman"/>
                <a:cs typeface="Times New Roman"/>
              </a:rPr>
              <a:t>  </a:t>
            </a:r>
            <a:r>
              <a:rPr lang="en-US" altLang="zh-CN" sz="1101" b="1" dirty="0" err="1">
                <a:solidFill>
                  <a:srgbClr val="000000"/>
                </a:solidFill>
                <a:latin typeface="바탕"/>
                <a:cs typeface="바탕"/>
              </a:rPr>
              <a:t>성남시</a:t>
            </a:r>
            <a:r>
              <a:rPr lang="en-US" altLang="zh-CN" sz="1101" dirty="0">
                <a:latin typeface="Times New Roman"/>
                <a:cs typeface="Times New Roman"/>
              </a:rPr>
              <a:t>  </a:t>
            </a:r>
            <a:r>
              <a:rPr lang="en-US" altLang="zh-CN" sz="1101" b="1" dirty="0">
                <a:solidFill>
                  <a:srgbClr val="000000"/>
                </a:solidFill>
                <a:latin typeface="바탕"/>
                <a:cs typeface="바탕"/>
              </a:rPr>
              <a:t>향</a:t>
            </a:r>
            <a:r>
              <a:rPr lang="en-US" altLang="zh-CN" sz="1101" dirty="0">
                <a:latin typeface="Times New Roman"/>
                <a:cs typeface="Times New Roman"/>
              </a:rPr>
              <a:t> </a:t>
            </a:r>
            <a:r>
              <a:rPr lang="ko-KR" altLang="en-US" sz="1101" b="1" dirty="0" err="1">
                <a:solidFill>
                  <a:srgbClr val="282828"/>
                </a:solidFill>
                <a:latin typeface="바탕"/>
                <a:cs typeface="Times New Roman"/>
              </a:rPr>
              <a:t>토</a:t>
            </a:r>
            <a:r>
              <a:rPr lang="ko-KR" altLang="en-US" sz="1101" b="1" dirty="0" err="1" smtClean="0">
                <a:solidFill>
                  <a:srgbClr val="282828"/>
                </a:solidFill>
                <a:latin typeface="바탕"/>
                <a:cs typeface="바탕"/>
              </a:rPr>
              <a:t>유산</a:t>
            </a:r>
            <a:r>
              <a:rPr lang="en-US" altLang="zh-CN" sz="1101" dirty="0" smtClean="0">
                <a:latin typeface="Times New Roman"/>
                <a:cs typeface="Times New Roman"/>
              </a:rPr>
              <a:t>  </a:t>
            </a:r>
            <a:r>
              <a:rPr lang="en-US" altLang="zh-CN" sz="1101" b="1" dirty="0" err="1">
                <a:solidFill>
                  <a:srgbClr val="282828"/>
                </a:solidFill>
                <a:latin typeface="바탕"/>
                <a:cs typeface="바탕"/>
              </a:rPr>
              <a:t>지정</a:t>
            </a:r>
            <a:endParaRPr lang="en-US" altLang="zh-CN" sz="1101" b="1" dirty="0">
              <a:solidFill>
                <a:srgbClr val="282828"/>
              </a:solidFill>
              <a:latin typeface="바탕"/>
              <a:cs typeface="바탕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84200" y="8826388"/>
            <a:ext cx="1730375" cy="21399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en-US" altLang="zh-CN" sz="1101" dirty="0">
                <a:solidFill>
                  <a:srgbClr val="000000"/>
                </a:solidFill>
                <a:latin typeface="바탕"/>
                <a:cs typeface="바탕"/>
              </a:rPr>
              <a:t>◦</a:t>
            </a:r>
            <a:r>
              <a:rPr lang="en-US" altLang="zh-CN" sz="1101" dirty="0">
                <a:latin typeface="Times New Roman"/>
                <a:cs typeface="Times New Roman"/>
              </a:rPr>
              <a:t>  </a:t>
            </a:r>
            <a:r>
              <a:rPr lang="en-US" altLang="zh-CN" sz="1101" b="1" dirty="0" err="1">
                <a:solidFill>
                  <a:srgbClr val="000000"/>
                </a:solidFill>
                <a:latin typeface="바탕"/>
                <a:cs typeface="바탕"/>
              </a:rPr>
              <a:t>경기도</a:t>
            </a:r>
            <a:r>
              <a:rPr lang="en-US" altLang="zh-CN" sz="1101" dirty="0">
                <a:latin typeface="Times New Roman"/>
                <a:cs typeface="Times New Roman"/>
              </a:rPr>
              <a:t>  </a:t>
            </a:r>
            <a:r>
              <a:rPr lang="en-US" altLang="zh-CN" sz="1101" b="1" dirty="0" err="1">
                <a:solidFill>
                  <a:srgbClr val="000000"/>
                </a:solidFill>
                <a:latin typeface="바탕"/>
                <a:cs typeface="바탕"/>
              </a:rPr>
              <a:t>기념물</a:t>
            </a:r>
            <a:r>
              <a:rPr lang="en-US" altLang="zh-CN" sz="1101" dirty="0">
                <a:latin typeface="Times New Roman"/>
                <a:cs typeface="Times New Roman"/>
              </a:rPr>
              <a:t>  </a:t>
            </a:r>
            <a:r>
              <a:rPr lang="en-US" altLang="zh-CN" sz="1101" b="1" dirty="0" err="1">
                <a:solidFill>
                  <a:srgbClr val="000000"/>
                </a:solidFill>
                <a:latin typeface="바탕"/>
                <a:cs typeface="바탕"/>
              </a:rPr>
              <a:t>청원</a:t>
            </a:r>
            <a:r>
              <a:rPr lang="en-US" altLang="zh-CN" sz="1101" dirty="0">
                <a:latin typeface="Times New Roman"/>
                <a:cs typeface="Times New Roman"/>
              </a:rPr>
              <a:t>  </a:t>
            </a:r>
            <a:r>
              <a:rPr lang="en-US" altLang="zh-CN" sz="1101" b="1" dirty="0" err="1">
                <a:solidFill>
                  <a:srgbClr val="282828"/>
                </a:solidFill>
                <a:latin typeface="바탕"/>
                <a:cs typeface="바탕"/>
              </a:rPr>
              <a:t>현황</a:t>
            </a:r>
            <a:endParaRPr lang="en-US" altLang="zh-CN" sz="1101" b="1" dirty="0">
              <a:solidFill>
                <a:srgbClr val="282828"/>
              </a:solidFill>
              <a:latin typeface="바탕"/>
              <a:cs typeface="바탕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68343"/>
              </p:ext>
            </p:extLst>
          </p:nvPr>
        </p:nvGraphicFramePr>
        <p:xfrm>
          <a:off x="474433" y="957356"/>
          <a:ext cx="6755841" cy="7676987"/>
        </p:xfrm>
        <a:graphic>
          <a:graphicData uri="http://schemas.openxmlformats.org/drawingml/2006/table">
            <a:tbl>
              <a:tblPr firstRow="1" bandRow="1"/>
              <a:tblGrid>
                <a:gridCol w="677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7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3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</a:t>
                      </a:r>
                      <a:endParaRPr lang="en-US" altLang="zh-CN" sz="993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993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번호</a:t>
                      </a:r>
                      <a:endParaRPr lang="zh-CN" altLang="en-US" sz="993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3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명칭</a:t>
                      </a:r>
                      <a:endParaRPr lang="zh-CN" altLang="en-US" sz="993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3" b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소재지</a:t>
                      </a:r>
                      <a:endParaRPr lang="zh-CN" altLang="en-US" sz="993" b="1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3" b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소유자</a:t>
                      </a:r>
                      <a:endParaRPr lang="zh-CN" altLang="en-US" sz="993" b="1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3" b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993" b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일자</a:t>
                      </a:r>
                      <a:endParaRPr lang="zh-CN" altLang="en-US" sz="993" b="1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993" b="1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비고</a:t>
                      </a:r>
                      <a:endParaRPr lang="zh-CN" altLang="en-US" sz="993" b="1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7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제1호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정일당강씨묘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수정구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금토동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청계산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산75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파평윤씨28세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단제공파종회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1986.3.4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성남문화원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학술토론회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개최후청원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9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제3호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송산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조견선생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묘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중원구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여수동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산30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평양조씨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송산공종회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2001.2.20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0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제4호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금릉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남공철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수정구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금토동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산66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의령남씨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충경공종회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2002.12.16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0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제5호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경헌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조몽정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서현동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산32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창녕조씨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태복경공종회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2002.12.16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문중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개별청원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제6호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연성군이곤묘비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판교동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산25-1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연안이씨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연성군파종중회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2004.10.25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성남문화원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학술토론회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개최후청원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7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제7호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광주이씨묘역군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중원구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하대원동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산3-1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광주이씨대종회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2006.3.27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1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31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제8호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전주이씨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신종군이효백묘역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석운동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Arial"/>
                        </a:rPr>
                        <a:t>50-8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전주이씨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덕천군파신종군종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2008.9.17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1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77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제9호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청주한씨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청연공파묘역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율동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산9-1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청주한씨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청연공파종중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2009.6.25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1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제10호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덕수이씨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의정공파묘역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수정구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고등동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산37-4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덕수이씨</a:t>
                      </a: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의정공파종중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2012.12.21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1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148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제11호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95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판교백제·고구려·고분군</a:t>
                      </a:r>
                      <a:endParaRPr lang="en-US" altLang="zh-CN" sz="95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판교로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Arial"/>
                        </a:rPr>
                        <a:t>191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성남시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2012.12.21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성남시청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자체청원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77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제12호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판교통일신라~고려</a:t>
                      </a: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고군분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백현동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Arial"/>
                        </a:rPr>
                        <a:t>523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성남시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2012.12.21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1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9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제13호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판교생활유적군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(백제~조선시대)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운중로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225번길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Arial"/>
                        </a:rPr>
                        <a:t>37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성남시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2012.12.21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defRPr lang="ko-KR" altLang="en-US"/>
                      </a:pPr>
                      <a:endParaRPr lang="zh-CN" altLang="en-US"/>
                    </a:p>
                  </a:txBody>
                  <a:tcPr>
                    <a:lnL w="0" cap="flat" cmpd="sng" algn="ctr">
                      <a:solidFill>
                        <a:srgbClr val="315F97"/>
                      </a:solidFill>
                      <a:prstDash val="solid"/>
                      <a:round/>
                    </a:lnL>
                    <a:lnR w="2" cap="flat" cmpd="sng" algn="ctr">
                      <a:solidFill>
                        <a:srgbClr val="315F97"/>
                      </a:solidFill>
                      <a:prstDash val="solid"/>
                      <a:round/>
                    </a:lnR>
                    <a:lnT w="1" cap="flat" cmpd="sng" algn="ctr">
                      <a:solidFill>
                        <a:srgbClr val="315F97"/>
                      </a:solidFill>
                      <a:prstDash val="solid"/>
                      <a:round/>
                    </a:lnT>
                    <a:lnB w="1" cap="flat" cmpd="sng" algn="ctr">
                      <a:solidFill>
                        <a:srgbClr val="315F97"/>
                      </a:solidFill>
                      <a:prstDash val="solid"/>
                      <a:round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129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제14호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평양조씨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석실공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조철산묘역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중원구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여수동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산30번지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평양조씨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송산공종회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2016.2.17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성남문화원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학술토론회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개최후청원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지정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7351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제15호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성남이무술집터</a:t>
                      </a: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다지는소리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이매로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124번길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Arial"/>
                        </a:rPr>
                        <a:t>3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이무술집터다지는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소리보존회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2017.1.17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성남문화원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청원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489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제16호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성남오리뜰농악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구미동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및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성남지역일원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성남오리뜰농악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보존회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2017.1.17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endParaRPr lang="zh-CN" altLang="en-US" sz="993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제17호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전주이씨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덕양군파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l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이순제묘역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동원동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산67-3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전주이씨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en-US" altLang="zh-CN" sz="1000" dirty="0" err="1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덕양군파종중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2020.4.28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endParaRPr lang="zh-CN" altLang="en-US" sz="993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제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18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/>
                          <a:cs typeface="바탕"/>
                        </a:rPr>
                        <a:t>호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lang="ko-KR" altLang="en-US"/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청주한씨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장헌공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한효순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 묘역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분당구 서현동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>
                        <a:defRPr lang="ko-KR" altLang="en-US"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산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63-1 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청주한씨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바탕" panose="02030600000101010101" pitchFamily="18" charset="-127"/>
                          <a:ea typeface="바탕" panose="02030600000101010101" pitchFamily="18" charset="-127"/>
                          <a:cs typeface="바탕"/>
                        </a:rPr>
                        <a:t>장헌공파종중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바탕" panose="02030600000101010101" pitchFamily="18" charset="-127"/>
                        <a:ea typeface="바탕" panose="02030600000101010101" pitchFamily="18" charset="-127"/>
                        <a:cs typeface="바탕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2026.1.26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5384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016" y="1258817"/>
            <a:ext cx="2603500" cy="1574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3181276"/>
            <a:ext cx="1524000" cy="1943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0050" y="5514020"/>
            <a:ext cx="1524000" cy="193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0296264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12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55030" y="721216"/>
            <a:ext cx="5045062" cy="937179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496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□</a:t>
            </a:r>
            <a:r>
              <a:rPr lang="en-US" altLang="zh-CN" sz="1496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496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특색사업</a:t>
            </a:r>
          </a:p>
          <a:p>
            <a:pPr>
              <a:lnSpc>
                <a:spcPts val="13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3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 ◦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ko-KR" altLang="en-US" sz="1197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문화콘텐츠</a:t>
            </a:r>
            <a:r>
              <a:rPr lang="ko-KR" altLang="en-US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작업</a:t>
            </a:r>
            <a:endParaRPr lang="en-US" altLang="zh-CN" sz="1197" b="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97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 </a:t>
            </a:r>
            <a:r>
              <a:rPr lang="en-US" altLang="zh-CN" sz="1200" dirty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오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성남이여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!(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교향악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-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둔촌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큰기침소리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시립합창단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-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강정일당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추모 음원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원운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장현숙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</a:rPr>
              <a:t>						</a:t>
            </a:r>
            <a:endParaRPr lang="en-US" altLang="zh-CN" sz="1197" b="1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3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 ◦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애국선열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추모사업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3ㆍ1만세운동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기념식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(2006년부터~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3ㆍ1만세운동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기념탑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건립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분당구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율동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372번지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ㆍ면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부지면적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14,520㎡,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건립면적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1,000㎡,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탑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195㎡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ㆍ제막식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2006.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ㆍ예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6억원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광복절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경축식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(2011년부터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이관)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남한산성권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순국선열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추모제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동천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남상목의병장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선양사업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(본원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청원으로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국가보훈처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2008.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11월의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독립운동가로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선정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           -  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6·25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한국전쟁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성남의사단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(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義死團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)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추모제</a:t>
            </a:r>
            <a:endParaRPr lang="en-US" altLang="ko-KR" sz="1100" dirty="0">
              <a:latin typeface="바탕" panose="02030600000101010101" pitchFamily="18" charset="-127"/>
              <a:ea typeface="바탕" panose="02030600000101010101" pitchFamily="18" charset="-127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21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성남문화해설사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양성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1~4기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37명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교육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수료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5기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54명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교육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수료(2012.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21)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6기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46명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교육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수료(2013.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12.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11)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내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고장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바로알기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체험학습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연중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진행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찾아가는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내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고장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역사ㆍ문화교실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연중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진행</a:t>
            </a:r>
          </a:p>
          <a:p>
            <a:pPr>
              <a:lnSpc>
                <a:spcPts val="19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2015년(부설)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‘성남문화해설사회’(회원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47명)로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중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21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‘강정일당’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문화인물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청원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선정</a:t>
            </a:r>
          </a:p>
          <a:p>
            <a:pPr>
              <a:lnSpc>
                <a:spcPts val="21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2005.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7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(문화관광부)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2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‘동천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남상목의병장’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독립운동가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청원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선정</a:t>
            </a:r>
          </a:p>
          <a:p>
            <a:pPr>
              <a:lnSpc>
                <a:spcPts val="21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</a:t>
            </a:r>
            <a:r>
              <a:rPr lang="en-US" altLang="zh-CN" sz="1293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2008.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11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(국가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보훈처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</a:p>
          <a:p>
            <a:pPr fontAlgn="base" latinLnBrk="1"/>
            <a:r>
              <a:rPr lang="en-US" altLang="zh-CN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</a:t>
            </a:r>
          </a:p>
          <a:p>
            <a:pPr fontAlgn="base" latinLnBrk="1"/>
            <a:r>
              <a:rPr lang="en-US" altLang="zh-CN" sz="12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◦</a:t>
            </a:r>
            <a:r>
              <a:rPr lang="ko-KR" altLang="en-US" sz="12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200" b="1" dirty="0">
                <a:latin typeface="바탕" panose="02030600000101010101" pitchFamily="18" charset="-127"/>
                <a:ea typeface="바탕" panose="02030600000101010101" pitchFamily="18" charset="-127"/>
              </a:rPr>
              <a:t>‘성남 </a:t>
            </a:r>
            <a:r>
              <a:rPr lang="ko-KR" altLang="en-US" sz="1200" b="1" dirty="0" err="1">
                <a:latin typeface="바탕" panose="02030600000101010101" pitchFamily="18" charset="-127"/>
                <a:ea typeface="바탕" panose="02030600000101010101" pitchFamily="18" charset="-127"/>
              </a:rPr>
              <a:t>오리뜰</a:t>
            </a:r>
            <a:r>
              <a:rPr lang="ko-KR" altLang="en-US" sz="1200" b="1" dirty="0">
                <a:latin typeface="바탕" panose="02030600000101010101" pitchFamily="18" charset="-127"/>
                <a:ea typeface="바탕" panose="02030600000101010101" pitchFamily="18" charset="-127"/>
              </a:rPr>
              <a:t> 농악’ 전통예술 복원사업 신청 선정 </a:t>
            </a:r>
            <a:endParaRPr lang="ko-KR" altLang="en-US" sz="12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fontAlgn="base" latinLnBrk="1"/>
            <a:r>
              <a:rPr lang="en-US" altLang="ko-KR" sz="12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    </a:t>
            </a:r>
          </a:p>
          <a:p>
            <a:pPr>
              <a:lnSpc>
                <a:spcPts val="21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ko-KR" sz="12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200" b="1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     </a:t>
            </a:r>
            <a:r>
              <a:rPr lang="en-US" altLang="zh-CN" sz="1200" dirty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4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2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2007.</a:t>
            </a:r>
            <a:r>
              <a:rPr lang="en-US" altLang="zh-CN" sz="12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12</a:t>
            </a:r>
            <a:r>
              <a:rPr lang="en-US" altLang="zh-CN" sz="12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문화관광부</a:t>
            </a:r>
            <a:r>
              <a:rPr lang="en-US" altLang="zh-CN" sz="12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</a:p>
          <a:p>
            <a:pPr>
              <a:lnSpc>
                <a:spcPts val="21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2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 </a:t>
            </a:r>
            <a:r>
              <a:rPr lang="en-US" altLang="ko-KR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8·10 </a:t>
            </a:r>
            <a:r>
              <a:rPr lang="ko-KR" altLang="en-US" sz="1197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광주대단지</a:t>
            </a:r>
            <a:r>
              <a:rPr lang="ko-KR" altLang="en-US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사건 기념식 </a:t>
            </a:r>
            <a:r>
              <a:rPr lang="en-US" altLang="ko-KR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(2023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년부터</a:t>
            </a:r>
            <a:r>
              <a:rPr lang="en-US" altLang="ko-KR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~ )</a:t>
            </a:r>
          </a:p>
          <a:p>
            <a:pPr>
              <a:lnSpc>
                <a:spcPts val="1200"/>
              </a:lnSpc>
              <a:tabLst>
                <a:tab pos="228600" algn="l"/>
                <a:tab pos="304800" algn="l"/>
                <a:tab pos="419100" algn="l"/>
                <a:tab pos="482600" algn="l"/>
                <a:tab pos="495300" algn="l"/>
                <a:tab pos="558800" algn="l"/>
              </a:tabLst>
            </a:pP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96" y="9082082"/>
            <a:ext cx="2589400" cy="11124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96" y="8034301"/>
            <a:ext cx="2576554" cy="10500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981" y="293440"/>
            <a:ext cx="1406621" cy="178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1583" y="2218911"/>
            <a:ext cx="1442144" cy="178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5574" y="6215356"/>
            <a:ext cx="1419284" cy="205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429000" y="10296264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13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1225" y="365448"/>
            <a:ext cx="6973063" cy="100232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천림산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봉수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원형보존사업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추진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천림산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고증을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학술세미나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(1999년)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천림산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봉수지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원형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복원을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워크숍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(2006년)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천림산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봉수지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원형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복원을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종합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토론회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(2006년)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&lt;성남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천림산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봉수&gt;발간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(2006년)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-「한국의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40선」사례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조사집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발간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(2007년)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-「봉수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자료집」발간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(2008년)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천림산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봉수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복원공사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준공식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(2019.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9.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24)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판교신도시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시설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이름붙이기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용역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완료</a:t>
            </a:r>
          </a:p>
          <a:p>
            <a:pPr>
              <a:lnSpc>
                <a:spcPts val="20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&lt;판교신도시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이설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시설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이름붙이기&gt;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보고서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(2006.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7)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세거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문화사업</a:t>
            </a:r>
          </a:p>
          <a:p>
            <a:pPr>
              <a:lnSpc>
                <a:spcPts val="20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광주이씨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‘둔촌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청소년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백일장’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(1996~2011)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‘둔촌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한시·시조시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백일장’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(2006~2011)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‘둔촌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문화제’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(2010,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2011,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2018~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연안이씨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‘삼족오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문화제전’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(2004~2007)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평양조씨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‘송산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백일장’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(2001~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남한산성문화권협의회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운영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옛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광주권을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근간으로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하는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광주시·성남시·하남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시 문화원</a:t>
            </a:r>
            <a:endParaRPr lang="en-US" altLang="zh-CN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20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연계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문화행사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(남한산성권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순국선열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추모제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개최/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&lt;산성논지&gt;발간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등)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‘향토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민속놀이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공연’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오리뜰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農樂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이무술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집터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다지는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소리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(2010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~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2024)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판교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널다리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상징물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‘희망-판교’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건립</a:t>
            </a:r>
          </a:p>
          <a:p>
            <a:pPr>
              <a:lnSpc>
                <a:spcPts val="20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분당구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판교동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573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(판교동주민센터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옆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너른들어린이공원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입구)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격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4,800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×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4,000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×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6,000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(h)mm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ㆍ제막식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2016.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12.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30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ㆍ예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1억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2천만원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경기문화재단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</a:p>
          <a:p>
            <a:pPr>
              <a:lnSpc>
                <a:spcPts val="19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endParaRPr lang="en-US" altLang="zh-CN" sz="1101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00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 </a:t>
            </a:r>
            <a:r>
              <a:rPr lang="ko-KR" altLang="en-US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성남문화상징비 설치</a:t>
            </a:r>
            <a:r>
              <a:rPr lang="en-US" altLang="ko-KR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(2023</a:t>
            </a:r>
            <a:r>
              <a:rPr lang="ko-KR" altLang="en-US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년도</a:t>
            </a:r>
            <a:r>
              <a:rPr lang="en-US" altLang="ko-KR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,2025</a:t>
            </a:r>
            <a:r>
              <a:rPr lang="ko-KR" altLang="en-US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년도</a:t>
            </a:r>
            <a:r>
              <a:rPr lang="en-US" altLang="ko-KR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endParaRPr lang="en-US" altLang="zh-CN" sz="1200" b="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2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ㆍ2023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차 사업</a:t>
            </a:r>
            <a:endParaRPr lang="en-US" altLang="ko-KR" sz="1100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설치장소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: 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모란개척단과 모란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지명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낙생파출소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판교주재소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터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낙생장터와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낙생역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             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낙생행궁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樂生行宮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),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동천 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남상목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東川 南相穆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의병대장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생가터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             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남유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南瑜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와 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남이흥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南以興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 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장군 묘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터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분당장터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판교역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板橋驛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과 </a:t>
            </a:r>
            <a:r>
              <a:rPr lang="ko-KR" altLang="en-US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판교원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板橋院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), </a:t>
            </a: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               </a:t>
            </a:r>
            <a:r>
              <a:rPr lang="ko-KR" altLang="en-US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판교장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板橋場</a:t>
            </a:r>
            <a:r>
              <a:rPr lang="en-US" altLang="ko-KR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터</a:t>
            </a:r>
            <a:endParaRPr lang="en-US" altLang="ko-KR" sz="1100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*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2025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 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차 사업</a:t>
            </a:r>
            <a:endParaRPr lang="en-US" altLang="ko-KR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</a:t>
            </a:r>
            <a:r>
              <a:rPr lang="ko-KR" altLang="en-US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설치장소 </a:t>
            </a:r>
            <a:r>
              <a:rPr lang="en-US" altLang="ko-KR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: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</a:rPr>
              <a:t>추금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</a:rPr>
              <a:t>강위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秋琴 姜瑋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선생 생가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터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낙생면사무소 터 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樂生面事務所址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),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</a:rPr>
              <a:t>윤치장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尹致章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)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의병장 </a:t>
            </a:r>
            <a:endParaRPr lang="en-US" altLang="ko-KR" sz="11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               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생가 터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한국도로공사 본사 터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대왕장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터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돌마면사무소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</a:rPr>
              <a:t>유허</a:t>
            </a: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突馬面事務所遺墟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),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모란시장</a:t>
            </a:r>
            <a:endParaRPr lang="en-US" altLang="ko-KR" sz="11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700"/>
              </a:lnSpc>
              <a:tabLst>
                <a:tab pos="152400" algn="l"/>
                <a:tab pos="177800" algn="l"/>
                <a:tab pos="190500" algn="l"/>
                <a:tab pos="304800" algn="l"/>
                <a:tab pos="330200" algn="l"/>
                <a:tab pos="952500" algn="l"/>
              </a:tabLst>
            </a:pPr>
            <a:r>
              <a:rPr lang="en-US" altLang="ko-KR" sz="11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                 </a:t>
            </a:r>
            <a:r>
              <a:rPr lang="ko-KR" altLang="en-US" sz="11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개설비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구 성남시청 청사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육군종합행정학교 남성대 및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</a:rPr>
              <a:t>문무대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자리</a:t>
            </a:r>
            <a:r>
              <a:rPr lang="en-US" altLang="ko-KR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, </a:t>
            </a:r>
            <a:r>
              <a:rPr lang="ko-KR" altLang="en-US" sz="1100" dirty="0" err="1">
                <a:latin typeface="바탕" panose="02030600000101010101" pitchFamily="18" charset="-127"/>
                <a:ea typeface="바탕" panose="02030600000101010101" pitchFamily="18" charset="-127"/>
              </a:rPr>
              <a:t>육군형무소</a:t>
            </a:r>
            <a:r>
              <a:rPr lang="ko-KR" altLang="en-US" sz="11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터</a:t>
            </a:r>
            <a:endParaRPr lang="ko-KR" altLang="en-US" sz="11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4" name="그림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48" y="4160468"/>
            <a:ext cx="1407600" cy="178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990600"/>
            <a:ext cx="1866900" cy="1270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581400"/>
            <a:ext cx="2476500" cy="16129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6299200"/>
            <a:ext cx="2133600" cy="1358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4200" y="8115300"/>
            <a:ext cx="2451100" cy="127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0236200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14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44500" y="774700"/>
            <a:ext cx="5831725" cy="22262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국제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교류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성남시ㆍ국제자매도시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문화교류</a:t>
            </a:r>
          </a:p>
          <a:p>
            <a:pPr>
              <a:lnSpc>
                <a:spcPts val="20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초기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방문한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산동성의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제남시청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일행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9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외국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대표단이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문화원에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들러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환담하는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형태였으며,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1996년부터</a:t>
            </a:r>
          </a:p>
          <a:p>
            <a:pPr>
              <a:lnSpc>
                <a:spcPts val="18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해외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문화탐방의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일환으로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연길ㆍ북경,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운남성,</a:t>
            </a:r>
          </a:p>
          <a:p>
            <a:pPr>
              <a:lnSpc>
                <a:spcPts val="18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남큐슈,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길림성ㆍ요녕성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해외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유적지</a:t>
            </a:r>
          </a:p>
          <a:p>
            <a:pPr>
              <a:lnSpc>
                <a:spcPts val="18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순례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사업과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학술토론회,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백일장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등으로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문화교류를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더욱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다양하게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확대ㆍ발전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28600" algn="l"/>
                <a:tab pos="292100" algn="l"/>
                <a:tab pos="3556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(원고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공모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시상)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87400" y="30226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기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내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46200" y="3022600"/>
            <a:ext cx="1079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2006.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22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용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11명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시상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36600" y="3746500"/>
            <a:ext cx="193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제2회,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87400" y="40132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46200" y="4013200"/>
            <a:ext cx="2057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2007.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인민정부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광장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36600" y="4495800"/>
            <a:ext cx="3505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소수민족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한ㆍ중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학술토론회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87400" y="52451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346200" y="5245100"/>
            <a:ext cx="2540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2007.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(16:30~)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메리어트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호텔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소회의실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36600" y="5753100"/>
            <a:ext cx="41783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271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토론주제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손환일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‘삼족오(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三足烏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)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문양의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시대별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변천’</a:t>
            </a:r>
          </a:p>
          <a:p>
            <a:pPr>
              <a:lnSpc>
                <a:spcPts val="1800"/>
              </a:lnSpc>
              <a:tabLst>
                <a:tab pos="50800" algn="l"/>
                <a:tab pos="9271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김주미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日旗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통해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日象文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형성과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展開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SimSun" pitchFamily="18" charset="0"/>
                <a:cs typeface="SimSun" pitchFamily="18" charset="0"/>
              </a:rPr>
              <a:t>’</a:t>
            </a:r>
          </a:p>
          <a:p>
            <a:pPr>
              <a:lnSpc>
                <a:spcPts val="1800"/>
              </a:lnSpc>
              <a:tabLst>
                <a:tab pos="50800" algn="l"/>
                <a:tab pos="9271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정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‘심양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서탑지역의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유래’</a:t>
            </a:r>
          </a:p>
          <a:p>
            <a:pPr>
              <a:lnSpc>
                <a:spcPts val="1800"/>
              </a:lnSpc>
              <a:tabLst>
                <a:tab pos="50800" algn="l"/>
                <a:tab pos="9271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이행준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‘중국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태양조’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  <a:tab pos="9271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제3회,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87400" y="71882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46200" y="7188200"/>
            <a:ext cx="23368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2008.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17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교정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36600" y="7670800"/>
            <a:ext cx="3505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소수민족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제4회,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87400" y="84074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346200" y="8407400"/>
            <a:ext cx="281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2009.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16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혼남지구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소중학교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87400" y="8877300"/>
            <a:ext cx="345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소수민족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698500"/>
            <a:ext cx="2095500" cy="1371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2628900"/>
            <a:ext cx="2095500" cy="1346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4191000"/>
            <a:ext cx="2095500" cy="1435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6032500"/>
            <a:ext cx="2095500" cy="1244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4900" y="7480300"/>
            <a:ext cx="2133600" cy="127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0" y="10236200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15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36600" y="698500"/>
            <a:ext cx="2006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2009,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7400" y="9652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46200" y="965200"/>
            <a:ext cx="2603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2009.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16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한국인문화센터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도서관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36600" y="1485900"/>
            <a:ext cx="55245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김창영/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김춘련,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서정순,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로춘애/심양시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조선족문학회,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종/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광주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서구문화원장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이해재/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광주이씨대종회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도유사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김금용/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시인,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한국시인협회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권유현/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재심양한국인회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한춘섭/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시조시인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시조시인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제5회,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87400" y="31496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346200" y="3149600"/>
            <a:ext cx="1778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22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고궁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49300" y="3644900"/>
            <a:ext cx="3492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소수민족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81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2010,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87400" y="43942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346200" y="4394200"/>
            <a:ext cx="2959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22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선양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36600" y="4914900"/>
            <a:ext cx="57023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심양시시조문학회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김룡호,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서정순,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로춘애/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조선족문학회,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리종태/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심양시교육국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사무처장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  <a:p>
            <a:pPr>
              <a:lnSpc>
                <a:spcPts val="18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이해재/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광주이씨대종회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도유사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김금용/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시인,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한국시인협회,</a:t>
            </a:r>
          </a:p>
          <a:p>
            <a:pPr>
              <a:lnSpc>
                <a:spcPts val="19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권유현/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재선양한국인회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한춘섭/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권준철/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제6회,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87400" y="65913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346200" y="65913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28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제6중학교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49300" y="7086600"/>
            <a:ext cx="3492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한족,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소수민족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81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2011,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87400" y="78486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346200" y="7848600"/>
            <a:ext cx="2959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28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87400" y="8331200"/>
            <a:ext cx="58928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017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심양시시조문학회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김룡호,</a:t>
            </a:r>
          </a:p>
          <a:p>
            <a:pPr>
              <a:lnSpc>
                <a:spcPts val="18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서정순,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로춘애/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조선족문학회,</a:t>
            </a:r>
          </a:p>
          <a:p>
            <a:pPr>
              <a:lnSpc>
                <a:spcPts val="18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리종태/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심양시교육국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사무처장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이필영/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광주이씨대종회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도유사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김금용/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시인,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한국시인협회</a:t>
            </a:r>
          </a:p>
          <a:p>
            <a:pPr>
              <a:lnSpc>
                <a:spcPts val="18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권유현/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재심양한국인회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한춘섭/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권준철/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0" y="673100"/>
            <a:ext cx="1612900" cy="1193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87600"/>
            <a:ext cx="1689100" cy="1181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95800"/>
            <a:ext cx="1689100" cy="1193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426200"/>
            <a:ext cx="1689100" cy="12319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9400" y="8610600"/>
            <a:ext cx="1676400" cy="124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6600" y="698500"/>
            <a:ext cx="1930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제7회,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87400" y="9652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46200" y="9652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2012.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22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49300" y="1498600"/>
            <a:ext cx="43561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381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2012,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87400" y="22860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46200" y="2286000"/>
            <a:ext cx="2743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2012.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22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문화관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87400" y="2755900"/>
            <a:ext cx="3517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017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심양시시조문학회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리문호,</a:t>
            </a:r>
          </a:p>
          <a:p>
            <a:pPr>
              <a:lnSpc>
                <a:spcPts val="18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서정순,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정홍화,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김춘련/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조선족문학회,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89100" y="3225800"/>
            <a:ext cx="1104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양계화/심</a:t>
            </a:r>
            <a:r>
              <a:rPr lang="en-US" altLang="zh-CN" sz="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양총영사관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857500" y="3225800"/>
            <a:ext cx="228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영사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162300" y="3225800"/>
            <a:ext cx="106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양세정/</a:t>
            </a:r>
            <a:r>
              <a:rPr lang="en-US" altLang="zh-CN" sz="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선양훈남교회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279900" y="3225800"/>
            <a:ext cx="228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목사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689100" y="3467100"/>
            <a:ext cx="965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박혜신/</a:t>
            </a:r>
            <a:r>
              <a:rPr lang="en-US" altLang="zh-CN" sz="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심양악대학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717800" y="3492500"/>
            <a:ext cx="2286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교수,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997200" y="3467100"/>
            <a:ext cx="1574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성순태/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재선양한국인회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36600" y="3733800"/>
            <a:ext cx="52705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한춘섭/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권춘철/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조선족문학회장</a:t>
            </a:r>
          </a:p>
          <a:p>
            <a:pPr>
              <a:lnSpc>
                <a:spcPts val="18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요녕성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가무단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부속예술학교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무용,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손풍금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전통악기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연주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제8회,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87400" y="48768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346200" y="4876800"/>
            <a:ext cx="226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25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제6중학교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74700" y="5384800"/>
            <a:ext cx="43434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2013,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787400" y="6311900"/>
            <a:ext cx="2794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346200" y="6311900"/>
            <a:ext cx="26797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25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조선족소학교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787400" y="6794500"/>
            <a:ext cx="4051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017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심양시시조문학회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리문호,</a:t>
            </a:r>
          </a:p>
          <a:p>
            <a:pPr>
              <a:lnSpc>
                <a:spcPts val="18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김연화,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정홍화,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로춘애,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김춘련/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조선족문학회,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1689100" y="7251700"/>
            <a:ext cx="1270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고영규/</a:t>
            </a:r>
            <a:r>
              <a:rPr lang="en-US" altLang="zh-CN" sz="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3022600" y="7251700"/>
            <a:ext cx="2413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3327400" y="7251700"/>
            <a:ext cx="1016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김용기/아름방송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4419600" y="7251700"/>
            <a:ext cx="228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기자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689100" y="7493000"/>
            <a:ext cx="1371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서자선/</a:t>
            </a:r>
            <a:r>
              <a:rPr lang="en-US" altLang="zh-CN" sz="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심양한국인문화센터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3124200" y="7493000"/>
            <a:ext cx="228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3403600" y="7493000"/>
            <a:ext cx="1651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최명수/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재심양한국인회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부회장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736600" y="7759700"/>
            <a:ext cx="38608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한춘섭/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권춘철/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조선족문학회장</a:t>
            </a:r>
          </a:p>
          <a:p>
            <a:pPr>
              <a:lnSpc>
                <a:spcPts val="1800"/>
              </a:lnSpc>
              <a:tabLst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요녕성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가무단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부속예술학교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무용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제9회,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787400" y="89281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1346200" y="8928100"/>
            <a:ext cx="226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2014.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24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제6중학교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787400" y="9398000"/>
            <a:ext cx="43307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416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선양한국국제학교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16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0" y="850900"/>
            <a:ext cx="1752600" cy="12827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2527300"/>
            <a:ext cx="1752600" cy="1333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400" y="4165600"/>
            <a:ext cx="1790700" cy="1308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0" y="6159500"/>
            <a:ext cx="1752600" cy="1054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7658100"/>
            <a:ext cx="1765300" cy="1066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6700" y="8978900"/>
            <a:ext cx="1803400" cy="130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4700" y="736600"/>
            <a:ext cx="2006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2014,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7400" y="10160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46200" y="1016000"/>
            <a:ext cx="2476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2014.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24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36600" y="1485900"/>
            <a:ext cx="4064000" cy="125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심양시시조문학회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서정순,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심용숙,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박애자,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김희자/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심양시조선족문학회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김영식/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김대인/심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양한국국제학교교장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최광진/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주심양대한민국총영사관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영사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제10회,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87400" y="28194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346200" y="2819400"/>
            <a:ext cx="226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30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제6중학교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36600" y="3276600"/>
            <a:ext cx="43815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600여명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2015,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87400" y="42418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346200" y="4241800"/>
            <a:ext cx="2476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30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36600" y="4724400"/>
            <a:ext cx="4647106" cy="15209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심양시시조문학회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김연화,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정홍화,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김혜정,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심용숙,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서정순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심양시조선족문학회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김영식/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김대인/</a:t>
            </a:r>
            <a:r>
              <a:rPr lang="en-US" altLang="zh-CN" sz="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2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양한국국제학교교장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최광진/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주심양대한민국총영사관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영사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08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제11회,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87400" y="62611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346200" y="6261100"/>
            <a:ext cx="226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2016.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28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제6중학교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36600" y="6731000"/>
            <a:ext cx="43815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670여명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2016,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87400" y="76835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346200" y="7683500"/>
            <a:ext cx="2476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2016.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28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36600" y="8153400"/>
            <a:ext cx="4647106" cy="12259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권춘철/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김금순,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장향미,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정향란,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김연화/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err="1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심양시조선족문학회</a:t>
            </a:r>
            <a:endParaRPr lang="en-US" altLang="zh-CN" sz="897" dirty="0" smtClean="0">
              <a:solidFill>
                <a:srgbClr val="282828"/>
              </a:solidFill>
              <a:latin typeface="바탕" pitchFamily="18" charset="0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김영식/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석화/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연변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시낭송협회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제12회,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87400" y="941070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346200" y="9410700"/>
            <a:ext cx="226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2017.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14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787400" y="9855200"/>
            <a:ext cx="43307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6416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690여명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17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486780"/>
            <a:ext cx="1752600" cy="10668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1697596"/>
            <a:ext cx="1778000" cy="97210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2993740"/>
            <a:ext cx="1790700" cy="1168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685928"/>
            <a:ext cx="1790700" cy="1117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6700" y="5869726"/>
            <a:ext cx="1765300" cy="134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6600" y="304552"/>
            <a:ext cx="2006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2017,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87400" y="583952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46200" y="583952"/>
            <a:ext cx="2476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2017.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14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60524" y="980356"/>
            <a:ext cx="4493218" cy="91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권춘철/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심유석/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심양한글학교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손명식/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동북3성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한국인연합회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김금순,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장향미,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로춘애/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심양시조선족문학회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0800" algn="l"/>
                <a:tab pos="9525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제13회,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87400" y="1901461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46200" y="1901461"/>
            <a:ext cx="226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13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58552" y="2293065"/>
            <a:ext cx="4461158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650여명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2018,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87400" y="2831959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346200" y="2831959"/>
            <a:ext cx="2476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13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36600" y="3327259"/>
            <a:ext cx="5224187" cy="16106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권춘철/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심유석/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심양한글학교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손명식/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동북3성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한국인연합회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송인발/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김영식/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한중문화융합연구소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최길록/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룡정시아동문학회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김금순,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리창인,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장향미,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로춘애,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박문화,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최정실/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심양시조선족문학회</a:t>
            </a:r>
          </a:p>
          <a:p>
            <a:pPr>
              <a:lnSpc>
                <a:spcPts val="17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dirty="0" smtClean="0"/>
              <a:t>		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리순희/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룡정시아동문학회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회원,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차영화/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중국작가협회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연변분회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  <a:tab pos="952500" algn="l"/>
                <a:tab pos="9652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제14회,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87400" y="495682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46200" y="4956820"/>
            <a:ext cx="226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12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36600" y="5414020"/>
            <a:ext cx="4461158" cy="6488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600여명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2019,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한·중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문학인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만남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87400" y="6085626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346200" y="6085626"/>
            <a:ext cx="2476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2019.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12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한중교류문화원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강당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87400" y="6580926"/>
            <a:ext cx="5732338" cy="17774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01700" algn="l"/>
                <a:tab pos="26416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김대진/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성남문화원장,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권춘철/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조선족문학회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이옥재/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광주이씨대종회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도유사,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이걸재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3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광주이씨대종회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총무유사</a:t>
            </a:r>
            <a:endParaRPr lang="en-US" altLang="zh-CN" sz="897" dirty="0" smtClean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이석재/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광주이씨대종회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문화유사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심유석/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심양한글학교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교장</a:t>
            </a:r>
          </a:p>
          <a:p>
            <a:pPr>
              <a:lnSpc>
                <a:spcPts val="17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김진애/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주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대한민국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총영사관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문화담당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영사</a:t>
            </a:r>
          </a:p>
          <a:p>
            <a:pPr>
              <a:lnSpc>
                <a:spcPts val="17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손성종/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동북3성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한국인연합회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사무총장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정인호/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재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대한체육회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회장</a:t>
            </a:r>
          </a:p>
          <a:p>
            <a:pPr>
              <a:lnSpc>
                <a:spcPts val="17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김용재/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한국관광공사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주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심양지사장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김연화/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요녕성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조선족문학회</a:t>
            </a:r>
          </a:p>
          <a:p>
            <a:pPr>
              <a:lnSpc>
                <a:spcPts val="17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지향옥/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요녕성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조선족문학회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김창영/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요녕신문사,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김영진/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심양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한국국제학교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부교장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901700" algn="l"/>
                <a:tab pos="2641600" algn="l"/>
              </a:tabLst>
            </a:pPr>
            <a:r>
              <a:rPr lang="en-US" altLang="zh-CN" dirty="0" smtClean="0"/>
              <a:t>		</a:t>
            </a:r>
            <a:endParaRPr lang="en-US" altLang="zh-CN" sz="993" dirty="0" smtClean="0">
              <a:solidFill>
                <a:srgbClr val="000000"/>
              </a:solidFill>
              <a:latin typeface="굴림" pitchFamily="18" charset="0"/>
              <a:cs typeface="굴림" pitchFamily="18" charset="0"/>
            </a:endParaRPr>
          </a:p>
        </p:txBody>
      </p:sp>
      <p:pic>
        <p:nvPicPr>
          <p:cNvPr id="25" name="Picture 3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0" y="8253453"/>
            <a:ext cx="1902792" cy="1257011"/>
          </a:xfrm>
          <a:prstGeom prst="rect">
            <a:avLst/>
          </a:prstGeom>
          <a:noFill/>
        </p:spPr>
      </p:pic>
      <p:sp>
        <p:nvSpPr>
          <p:cNvPr id="26" name="TextBox 1"/>
          <p:cNvSpPr txBox="1"/>
          <p:nvPr/>
        </p:nvSpPr>
        <p:spPr>
          <a:xfrm>
            <a:off x="736600" y="8295344"/>
            <a:ext cx="2006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제15회,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787400" y="8549344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1346200" y="8549344"/>
            <a:ext cx="2743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2020.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13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4곳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87400" y="8993844"/>
            <a:ext cx="4330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7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*코로나19로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현지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진행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9000" y="10236200"/>
            <a:ext cx="436017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18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236200"/>
            <a:ext cx="419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19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34231" y="451930"/>
            <a:ext cx="1941237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제16회,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85031" y="70593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43831" y="705930"/>
            <a:ext cx="281487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2021.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12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4곳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85031" y="1150430"/>
            <a:ext cx="4330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7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*코로나19로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현지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진행</a:t>
            </a:r>
          </a:p>
        </p:txBody>
      </p:sp>
      <p:pic>
        <p:nvPicPr>
          <p:cNvPr id="4" name="그림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/>
          <a:stretch/>
        </p:blipFill>
        <p:spPr>
          <a:xfrm>
            <a:off x="5422900" y="441172"/>
            <a:ext cx="1720800" cy="104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1"/>
          <p:cNvSpPr txBox="1"/>
          <p:nvPr/>
        </p:nvSpPr>
        <p:spPr>
          <a:xfrm>
            <a:off x="734231" y="1787591"/>
            <a:ext cx="1941237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제17회,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72331" y="2053501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331131" y="2053501"/>
            <a:ext cx="281487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2022.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11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4곳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772331" y="2498001"/>
            <a:ext cx="4330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500여명</a:t>
            </a:r>
          </a:p>
          <a:p>
            <a:pPr>
              <a:lnSpc>
                <a:spcPts val="17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*코로나19로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현지</a:t>
            </a:r>
            <a:r>
              <a:rPr lang="en-US" altLang="zh-CN" sz="8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897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진행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76591"/>
            <a:ext cx="1720800" cy="1040845"/>
          </a:xfrm>
          <a:prstGeom prst="rect">
            <a:avLst/>
          </a:prstGeom>
        </p:spPr>
      </p:pic>
      <p:sp>
        <p:nvSpPr>
          <p:cNvPr id="23" name="TextBox 1"/>
          <p:cNvSpPr txBox="1"/>
          <p:nvPr/>
        </p:nvSpPr>
        <p:spPr>
          <a:xfrm>
            <a:off x="723900" y="3177476"/>
            <a:ext cx="1941237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제18회,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819572" y="3459950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378372" y="3459950"/>
            <a:ext cx="281487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2023.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4곳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19572" y="3904450"/>
            <a:ext cx="440986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282828"/>
                </a:solidFill>
                <a:latin typeface="바탕" pitchFamily="18" charset="0"/>
                <a:cs typeface="Times New Roman" pitchFamily="18" charset="0"/>
              </a:rPr>
              <a:t>6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00여명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871212" y="4338478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4108624" descr="EMB00000a8c110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00" y="3109184"/>
            <a:ext cx="1720800" cy="1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"/>
          <p:cNvSpPr txBox="1"/>
          <p:nvPr/>
        </p:nvSpPr>
        <p:spPr>
          <a:xfrm>
            <a:off x="734231" y="4486153"/>
            <a:ext cx="1941237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제19회,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832272" y="4799916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1378371" y="4807888"/>
            <a:ext cx="281487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2024.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26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4곳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838202" y="5254015"/>
            <a:ext cx="440986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282828"/>
                </a:solidFill>
                <a:latin typeface="바탕" pitchFamily="18" charset="0"/>
                <a:cs typeface="Times New Roman" pitchFamily="18" charset="0"/>
              </a:rPr>
              <a:t>6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00여명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4469904"/>
            <a:ext cx="1746200" cy="1040400"/>
          </a:xfrm>
          <a:prstGeom prst="rect">
            <a:avLst/>
          </a:prstGeom>
        </p:spPr>
      </p:pic>
      <p:sp>
        <p:nvSpPr>
          <p:cNvPr id="36" name="TextBox 1"/>
          <p:cNvSpPr txBox="1"/>
          <p:nvPr/>
        </p:nvSpPr>
        <p:spPr>
          <a:xfrm>
            <a:off x="772331" y="7299510"/>
            <a:ext cx="2024721" cy="20005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3429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문화원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유튜브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운영</a:t>
            </a:r>
            <a:endParaRPr lang="en-US" altLang="zh-CN" sz="1101" dirty="0" smtClean="0">
              <a:solidFill>
                <a:srgbClr val="282828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85031" y="7486561"/>
            <a:ext cx="62163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ko-KR" altLang="en-US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개설일시</a:t>
            </a:r>
            <a:r>
              <a:rPr lang="ko-KR" altLang="en-US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 </a:t>
            </a:r>
            <a:r>
              <a:rPr lang="en-US" altLang="ko-KR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 2020. 6. 12</a:t>
            </a:r>
          </a:p>
          <a:p>
            <a:pPr>
              <a:tabLst>
                <a:tab pos="342900" algn="l"/>
              </a:tabLst>
            </a:pPr>
            <a:endParaRPr lang="en-US" altLang="ko-KR" sz="1100" dirty="0" smtClean="0">
              <a:solidFill>
                <a:srgbClr val="282828"/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18" charset="0"/>
            </a:endParaRPr>
          </a:p>
          <a:p>
            <a:pPr>
              <a:tabLst>
                <a:tab pos="342900" algn="l"/>
              </a:tabLst>
            </a:pP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ko-KR" altLang="en-US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주       소</a:t>
            </a: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b="1" dirty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  <a:hlinkClick r:id="rId6"/>
              </a:rPr>
              <a:t>https://</a:t>
            </a:r>
            <a:r>
              <a:rPr lang="en-US" altLang="zh-CN" sz="1100" b="1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  <a:hlinkClick r:id="rId6"/>
              </a:rPr>
              <a:t>www.youtube.com/channel/UC2O5RyE8xq9aYJLVwXiJ6_Q/featured</a:t>
            </a:r>
            <a:endParaRPr lang="en-US" altLang="zh-CN" sz="1100" b="1" dirty="0" smtClean="0">
              <a:solidFill>
                <a:srgbClr val="282828"/>
              </a:solidFill>
              <a:latin typeface="바탕" panose="02030600000101010101" pitchFamily="18" charset="-127"/>
              <a:ea typeface="바탕" panose="02030600000101010101" pitchFamily="18" charset="-127"/>
              <a:cs typeface="Arial" pitchFamily="18" charset="0"/>
            </a:endParaRPr>
          </a:p>
          <a:p>
            <a:pPr>
              <a:tabLst>
                <a:tab pos="342900" algn="l"/>
              </a:tabLst>
            </a:pPr>
            <a:r>
              <a:rPr lang="en-US" altLang="ko-KR" sz="1100" b="1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 </a:t>
            </a:r>
          </a:p>
          <a:p>
            <a:pPr>
              <a:tabLst>
                <a:tab pos="342900" algn="l"/>
              </a:tabLst>
            </a:pP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ko-KR" altLang="en-US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내       용</a:t>
            </a:r>
            <a:r>
              <a:rPr lang="en-US" altLang="ko-KR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온라인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채널을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통한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성남시민과의</a:t>
            </a: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문화소통</a:t>
            </a:r>
            <a:r>
              <a:rPr lang="en-US" altLang="zh-CN" sz="1100" dirty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문화사업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및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보도영상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100</a:t>
            </a:r>
            <a:r>
              <a:rPr lang="en-US" altLang="zh-CN" sz="1100" dirty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개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282828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  <a:endParaRPr lang="en-US" altLang="zh-CN" sz="1100" dirty="0">
              <a:solidFill>
                <a:srgbClr val="282828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23900" y="8532354"/>
            <a:ext cx="6000328" cy="1596772"/>
            <a:chOff x="906017" y="1769604"/>
            <a:chExt cx="6005072" cy="2829166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2541" r="500" b="528"/>
            <a:stretch/>
          </p:blipFill>
          <p:spPr>
            <a:xfrm>
              <a:off x="2469221" y="1769604"/>
              <a:ext cx="3102879" cy="1363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3280">
              <a:off x="4394250" y="2932272"/>
              <a:ext cx="2516839" cy="1666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9046">
              <a:off x="906017" y="2739382"/>
              <a:ext cx="2758153" cy="1831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" name="TextBox 1"/>
          <p:cNvSpPr txBox="1"/>
          <p:nvPr/>
        </p:nvSpPr>
        <p:spPr>
          <a:xfrm>
            <a:off x="747564" y="5910064"/>
            <a:ext cx="1941237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제20회,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둔촌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백일장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827435" y="6276846"/>
            <a:ext cx="27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일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장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1373534" y="6284818"/>
            <a:ext cx="2814873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2025.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10.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25</a:t>
            </a:r>
          </a:p>
          <a:p>
            <a:pPr>
              <a:lnSpc>
                <a:spcPts val="1700"/>
              </a:lnSpc>
              <a:tabLst/>
            </a:pP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제1중학교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4곳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833365" y="6730945"/>
            <a:ext cx="4409862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914400" algn="l"/>
              </a:tabLst>
            </a:pP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참여인원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조선족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초,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중,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고,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심양한국국제학교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282828"/>
                </a:solidFill>
                <a:latin typeface="바탕" pitchFamily="18" charset="0"/>
                <a:cs typeface="Times New Roman" pitchFamily="18" charset="0"/>
              </a:rPr>
              <a:t>6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00여명</a:t>
            </a:r>
          </a:p>
        </p:txBody>
      </p:sp>
      <p:pic>
        <p:nvPicPr>
          <p:cNvPr id="13" name="그림 1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55" y="5910064"/>
            <a:ext cx="1746000" cy="104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454614" y="4378689"/>
            <a:ext cx="6161943" cy="14279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조명’등을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위해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(부설)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성남학연구소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문화학교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문화해설사회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3·1운동기념사업회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등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부설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기관을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운영함으로써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성남학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정립의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산실로서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향토문화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발굴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및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조사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문화교육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전통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민속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보존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국경일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경축식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거행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국제문화교류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사업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등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연간</a:t>
            </a:r>
            <a:r>
              <a:rPr lang="en-US" altLang="zh-CN" sz="1197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40여 </a:t>
            </a:r>
            <a:r>
              <a:rPr lang="en-US" altLang="zh-CN" sz="1197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행사를</a:t>
            </a:r>
            <a:r>
              <a:rPr lang="en-US" altLang="zh-CN" sz="1197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실시하며</a:t>
            </a:r>
            <a:r>
              <a:rPr lang="en-US" altLang="zh-CN" sz="1197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2011년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기준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대한민국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문화원상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연속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3년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수상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경기도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문화예술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진흥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「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경기도지사」우수기관</a:t>
            </a:r>
            <a:endParaRPr lang="en-US" altLang="zh-CN" sz="1197" b="1" u="sng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표창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2015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경기도문화원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어워드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우수문화원으로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표창을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받음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40364" y="2994670"/>
            <a:ext cx="6517810" cy="8752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기초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로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하며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성남문화원은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1978.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7.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5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문예진흥법에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의거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성남문화원으로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문공부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인가와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1994년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지방문화원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진흥법에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의거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특별법인으로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전환되어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47년</a:t>
            </a:r>
            <a:r>
              <a:rPr lang="ko-KR" altLang="en-US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차</a:t>
            </a:r>
            <a:r>
              <a:rPr lang="en-US" altLang="ko-KR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운영해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오며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2016.</a:t>
            </a:r>
            <a:r>
              <a:rPr lang="en-US" altLang="zh-CN" sz="1197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12.</a:t>
            </a:r>
            <a:r>
              <a:rPr lang="en-US" altLang="zh-CN" sz="1197" u="sng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.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21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조례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제3055호 「성남문화원 지원 및 육성에 관한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조례」가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ko-KR" altLang="en-US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제정되었음</a:t>
            </a:r>
            <a:r>
              <a:rPr lang="en-US" altLang="ko-KR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.</a:t>
            </a:r>
            <a:endParaRPr lang="en-US" altLang="zh-CN" sz="1197" b="1" u="sng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36600"/>
            <a:ext cx="6159500" cy="41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67100" y="10236200"/>
            <a:ext cx="355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33400" y="1676400"/>
            <a:ext cx="6400791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문화원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은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지방문화원진흥법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(1994.1.7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법률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제4718호)에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의거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설립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된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특별법인으로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지역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40364" y="1916388"/>
            <a:ext cx="6030497" cy="5559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발굴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보존과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각종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문화행사를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주최하고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b="1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지방문화원의</a:t>
            </a:r>
            <a:r>
              <a:rPr lang="en-US" altLang="zh-CN" sz="1197" b="1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육성은</a:t>
            </a:r>
            <a:r>
              <a:rPr lang="en-US" altLang="zh-CN" sz="1197" b="1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국가</a:t>
            </a:r>
            <a:r>
              <a:rPr lang="en-US" altLang="zh-CN" sz="1197" b="1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및</a:t>
            </a:r>
            <a:r>
              <a:rPr lang="en-US" altLang="zh-CN" sz="1197" b="1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지방자치단체</a:t>
            </a:r>
            <a:endParaRPr lang="en-US" altLang="zh-CN" sz="1197" b="1" u="sng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</a:t>
            </a:r>
            <a:r>
              <a:rPr lang="en-US" altLang="zh-CN" sz="1197" b="1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지원으로</a:t>
            </a:r>
            <a:r>
              <a:rPr lang="en-US" altLang="zh-CN" sz="1197" b="1" u="sng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20700" y="2785782"/>
            <a:ext cx="7019787" cy="2257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문화원의</a:t>
            </a:r>
            <a:r>
              <a:rPr lang="en-US" altLang="zh-CN" sz="1496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설립목적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은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지역의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총체적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역사와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문화의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발굴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계승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발전이라는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대전제를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33400" y="4144682"/>
            <a:ext cx="5543184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성남문화원은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전통문화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심층연구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향토문화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시민교육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성남지역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역사인물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3400" y="6181073"/>
            <a:ext cx="6620402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부설</a:t>
            </a:r>
            <a:r>
              <a:rPr lang="en-US" altLang="zh-CN" sz="1496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)</a:t>
            </a:r>
            <a:r>
              <a:rPr lang="en-US" altLang="zh-CN" sz="1496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성남학</a:t>
            </a:r>
            <a:r>
              <a:rPr lang="en-US" altLang="zh-CN" sz="1496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연구소는</a:t>
            </a:r>
            <a:r>
              <a:rPr lang="en-US" altLang="zh-CN" sz="1496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1993.9.20에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개소하여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ko-KR" altLang="en-US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올해로 </a:t>
            </a:r>
            <a:r>
              <a:rPr lang="en-US" altLang="ko-KR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33</a:t>
            </a:r>
            <a:r>
              <a:rPr lang="ko-KR" altLang="en-US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주년을 맞게 되며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지난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33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동안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44421" y="6412511"/>
            <a:ext cx="6594754" cy="8752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en-US" altLang="zh-CN" sz="1197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성남문화연구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&gt;(32호)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발간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학술회의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(30회),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학술토론회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(14회)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개최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성남학아카데미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endParaRPr lang="en-US" altLang="zh-CN" sz="1197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인문학아카데미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등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지역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정체성을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찾는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학술활동에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있어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9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명의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연구위원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교수팀이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수행하여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온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endParaRPr lang="en-US" altLang="zh-CN" sz="1197" dirty="0">
              <a:latin typeface="바탕" panose="02030600000101010101" pitchFamily="18" charset="-127"/>
              <a:ea typeface="바탕" panose="02030600000101010101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연구성과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논문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400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여편이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있음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33400" y="7533341"/>
            <a:ext cx="6243697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부설</a:t>
            </a:r>
            <a:r>
              <a:rPr lang="en-US" altLang="zh-CN" sz="1496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)</a:t>
            </a:r>
            <a:r>
              <a:rPr lang="en-US" altLang="zh-CN" sz="1496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96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문화학교는</a:t>
            </a:r>
            <a:r>
              <a:rPr lang="en-US" altLang="zh-CN" sz="1496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각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강좌별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전문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강사를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공개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채용하여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2026년도 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제</a:t>
            </a:r>
            <a:r>
              <a:rPr lang="en-US" altLang="ko-KR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31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기는</a:t>
            </a:r>
            <a:r>
              <a:rPr lang="en-US" altLang="ko-KR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가야금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54614" y="7748046"/>
            <a:ext cx="6415218" cy="5988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문인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화,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풍물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등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10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개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(16개반)를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주1회(2시간)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총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32주를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강의·운영하며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난</a:t>
            </a:r>
            <a:r>
              <a:rPr lang="en-US" altLang="ko-KR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30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년간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약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5,246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여명의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가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족</a:t>
            </a:r>
            <a:r>
              <a:rPr lang="en-US" altLang="ko-KR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배출</a:t>
            </a:r>
            <a:endParaRPr lang="en-US" altLang="zh-CN" sz="1197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31540" y="8561633"/>
            <a:ext cx="6905737" cy="9441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96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이외</a:t>
            </a:r>
            <a:r>
              <a:rPr lang="en-US" altLang="zh-CN" sz="1496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휴먼옛체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성남시로부터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성남문화의집</a:t>
            </a:r>
            <a:r>
              <a:rPr lang="en-US" altLang="zh-CN" sz="1197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&gt;과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en-US" altLang="zh-CN" sz="1197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수내동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고가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&gt;, &lt;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서현문화의집</a:t>
            </a:r>
            <a:r>
              <a:rPr lang="en-US" altLang="ko-KR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&gt;</a:t>
            </a:r>
            <a:r>
              <a:rPr lang="ko-KR" altLang="en-US" sz="1197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을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위탁</a:t>
            </a:r>
            <a:r>
              <a:rPr lang="en-US" altLang="zh-CN" sz="1197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·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r>
              <a:rPr lang="en-US" altLang="zh-CN" sz="1197" dirty="0" err="1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·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관리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중이며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endParaRPr lang="en-US" altLang="zh-CN" sz="1197" dirty="0" smtClean="0">
              <a:latin typeface="바탕" panose="02030600000101010101" pitchFamily="18" charset="-127"/>
              <a:ea typeface="바탕" panose="02030600000101010101" pitchFamily="18" charset="-127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3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·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1운</a:t>
            </a:r>
            <a:r>
              <a:rPr lang="ko-KR" altLang="en-US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동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기념사업회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문화해설사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관리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등,</a:t>
            </a:r>
            <a:r>
              <a:rPr lang="en-US" altLang="zh-CN" sz="1197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총체적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문화단체로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전국권에서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손꼽히는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문화원</a:t>
            </a:r>
            <a:r>
              <a:rPr lang="ko-KR" altLang="en-US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으로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성남시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전통문화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총본산의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위상을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대내외에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널리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홍보하고</a:t>
            </a:r>
            <a:r>
              <a:rPr lang="en-US" altLang="zh-CN" sz="1197" b="1" u="sng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97" b="1" u="sng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있다</a:t>
            </a:r>
            <a:r>
              <a:rPr lang="en-US" altLang="zh-CN" sz="1197" b="1" u="sng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08000" y="825500"/>
            <a:ext cx="2442976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99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Ⅰ</a:t>
            </a:r>
            <a:r>
              <a:rPr lang="en-US" altLang="zh-CN" sz="1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9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19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성남문화원</a:t>
            </a:r>
            <a:r>
              <a:rPr lang="en-US" altLang="zh-CN" sz="19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소개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736600"/>
            <a:ext cx="6146800" cy="41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0802" y="1316951"/>
            <a:ext cx="1102866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1.</a:t>
            </a:r>
            <a:r>
              <a:rPr lang="en-US" altLang="zh-CN" sz="14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특색사업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310761" y="10282203"/>
            <a:ext cx="617477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tabLst>
                <a:tab pos="38100" algn="l"/>
                <a:tab pos="101600" algn="l"/>
                <a:tab pos="1524000" algn="l"/>
              </a:tabLst>
            </a:pPr>
            <a:r>
              <a:rPr lang="en-US" altLang="zh-CN" sz="99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20</a:t>
            </a:r>
            <a:r>
              <a:rPr lang="en-US" altLang="zh-CN" sz="99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0" dirty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21038" y="1500188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60609" y="775670"/>
            <a:ext cx="4759463" cy="50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tabLst>
                <a:tab pos="127000" algn="l"/>
              </a:tabLst>
            </a:pPr>
            <a:r>
              <a:rPr lang="en-US" altLang="zh-CN" sz="20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Ⅴ</a:t>
            </a:r>
            <a:r>
              <a:rPr lang="en-US" altLang="zh-CN" sz="2000" b="1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18" charset="0"/>
              </a:rPr>
              <a:t>.</a:t>
            </a:r>
            <a:r>
              <a:rPr lang="en-US" altLang="zh-CN" sz="2000" b="1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2026년도</a:t>
            </a:r>
            <a:r>
              <a:rPr lang="en-US" altLang="zh-CN" sz="20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문화사업</a:t>
            </a:r>
            <a:r>
              <a:rPr lang="en-US" altLang="zh-CN" sz="20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추진</a:t>
            </a:r>
            <a:r>
              <a:rPr lang="en-US" altLang="zh-CN" sz="20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계획</a:t>
            </a:r>
            <a:endParaRPr lang="en-US" altLang="zh-CN" sz="20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바탕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3939"/>
              </p:ext>
            </p:extLst>
          </p:nvPr>
        </p:nvGraphicFramePr>
        <p:xfrm>
          <a:off x="423528" y="1719428"/>
          <a:ext cx="6696744" cy="8237808"/>
        </p:xfrm>
        <a:graphic>
          <a:graphicData uri="http://schemas.openxmlformats.org/drawingml/2006/table">
            <a:tbl>
              <a:tblPr/>
              <a:tblGrid>
                <a:gridCol w="351695">
                  <a:extLst>
                    <a:ext uri="{9D8B030D-6E8A-4147-A177-3AD203B41FA5}">
                      <a16:colId xmlns:a16="http://schemas.microsoft.com/office/drawing/2014/main" val="179392902"/>
                    </a:ext>
                  </a:extLst>
                </a:gridCol>
                <a:gridCol w="1304489">
                  <a:extLst>
                    <a:ext uri="{9D8B030D-6E8A-4147-A177-3AD203B41FA5}">
                      <a16:colId xmlns:a16="http://schemas.microsoft.com/office/drawing/2014/main" val="592134054"/>
                    </a:ext>
                  </a:extLst>
                </a:gridCol>
                <a:gridCol w="3395671">
                  <a:extLst>
                    <a:ext uri="{9D8B030D-6E8A-4147-A177-3AD203B41FA5}">
                      <a16:colId xmlns:a16="http://schemas.microsoft.com/office/drawing/2014/main" val="68928252"/>
                    </a:ext>
                  </a:extLst>
                </a:gridCol>
                <a:gridCol w="1644889">
                  <a:extLst>
                    <a:ext uri="{9D8B030D-6E8A-4147-A177-3AD203B41FA5}">
                      <a16:colId xmlns:a16="http://schemas.microsoft.com/office/drawing/2014/main" val="2878018873"/>
                    </a:ext>
                  </a:extLst>
                </a:gridCol>
              </a:tblGrid>
              <a:tr h="4201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번호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업 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업 내 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476005"/>
                  </a:ext>
                </a:extLst>
              </a:tr>
              <a:tr h="13029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</a:t>
                      </a: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내 고장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바로알기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기 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관내 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 학교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사업내용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해설사가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찾아가는 성남 역사 강연</a:t>
                      </a: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73" marR="8173" marT="8173" marB="817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157235"/>
                  </a:ext>
                </a:extLst>
              </a:tr>
              <a:tr h="13029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</a:t>
                      </a: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향토유적지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순례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기 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11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 주요 문화유적지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사업내용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시민과 함께하는 문화유적지 답사</a:t>
                      </a: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73" marR="8173" marT="8173" marB="817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146132"/>
                  </a:ext>
                </a:extLst>
              </a:tr>
              <a:tr h="13029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</a:t>
                      </a: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성남학</a:t>
                      </a:r>
                      <a:r>
                        <a:rPr lang="ko-KR" altLang="en-US" sz="1000" b="1" kern="0" spc="0" dirty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1000" b="1" kern="0" spc="0" dirty="0" err="1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아카테미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기 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강의요일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매주 수요일 오전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사업내용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매주 다른 주제로 실내 중심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각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강의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현장답사</a:t>
                      </a:r>
                      <a:r>
                        <a:rPr lang="ko-KR" altLang="en-US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실시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73" marR="8173" marT="8173" marB="817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472300"/>
                  </a:ext>
                </a:extLst>
              </a:tr>
              <a:tr h="13029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</a:t>
                      </a: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 </a:t>
                      </a:r>
                      <a:r>
                        <a:rPr lang="ko-KR" altLang="en-US" sz="1000" b="1" kern="0" spc="0" dirty="0" err="1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문화상징비</a:t>
                      </a:r>
                      <a:r>
                        <a:rPr lang="ko-KR" altLang="en-US" sz="1000" b="1" kern="0" spc="0" dirty="0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설치</a:t>
                      </a:r>
                      <a:endParaRPr lang="en-US" altLang="ko-KR" sz="1000" b="1" kern="0" spc="0" dirty="0" smtClean="0">
                        <a:solidFill>
                          <a:srgbClr val="282828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기 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5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~ 12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사업내용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안내표지석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개소 제작 설치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73" marR="8173" marT="8173" marB="817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9659"/>
                  </a:ext>
                </a:extLst>
              </a:tr>
              <a:tr h="130294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</a:t>
                      </a: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성남시 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향토 민속놀이 공연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기 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6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중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예정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장 소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중앙공원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수내동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가옥 앞</a:t>
                      </a:r>
                      <a:r>
                        <a:rPr lang="ko-KR" altLang="en-US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예정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사업내용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성남시 전통 민속놀이 계승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*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오리뜰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농악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이무술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집터 다지는 소리 합동 공연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73" marR="8173" marT="8173" marB="817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082877"/>
                  </a:ext>
                </a:extLst>
              </a:tr>
              <a:tr h="13029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3.1 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만세운동 </a:t>
                      </a:r>
                      <a:r>
                        <a:rPr lang="ko-KR" altLang="en-US" sz="1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기념탐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유지 관리 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기 간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1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~ 12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위 치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분당구 율동</a:t>
                      </a:r>
                      <a:endParaRPr lang="en-US" altLang="ko-KR" sz="100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장 소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성남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3.1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만세운동 기념공연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율동공원 내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사업내용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연중 시설물 순찰 및 안전관리 등</a:t>
                      </a:r>
                    </a:p>
                  </a:txBody>
                  <a:tcPr marL="8173" marR="8173" marT="8173" marB="8173" anchor="ctr">
                    <a:lnL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73" marR="8173" marT="8173" marB="817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84651"/>
                  </a:ext>
                </a:extLst>
              </a:tr>
            </a:tbl>
          </a:graphicData>
        </a:graphic>
      </p:graphicFrame>
      <p:pic>
        <p:nvPicPr>
          <p:cNvPr id="2057" name="_x318065144" descr="EMB0000254c1f70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76" y="2309664"/>
            <a:ext cx="162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09900" y="1470025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/>
          <a:srcRect l="3628" t="6908" r="11115" b="12013"/>
          <a:stretch/>
        </p:blipFill>
        <p:spPr bwMode="auto">
          <a:xfrm>
            <a:off x="5314407" y="8772993"/>
            <a:ext cx="1616400" cy="928570"/>
          </a:xfrm>
          <a:prstGeom prst="rect">
            <a:avLst/>
          </a:prstGeom>
          <a:noFill/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07" y="6243699"/>
            <a:ext cx="1638000" cy="846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6" y="3641908"/>
            <a:ext cx="1674000" cy="864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07" y="7566248"/>
            <a:ext cx="1620000" cy="864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718048984" descr="EMB0000118cbe79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07" y="4883936"/>
            <a:ext cx="167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444500" y="4024309"/>
            <a:ext cx="1032334" cy="4308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355600" algn="l"/>
                <a:tab pos="584200" algn="l"/>
              </a:tabLst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584200" algn="l"/>
              </a:tabLst>
            </a:pP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3.</a:t>
            </a:r>
            <a:r>
              <a:rPr lang="en-US" altLang="zh-CN" sz="14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수탁사업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29000" y="10236200"/>
            <a:ext cx="436017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21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pic>
        <p:nvPicPr>
          <p:cNvPr id="3075" name="_x367861024" descr="EMB000002f02ce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63" y="9042412"/>
            <a:ext cx="2268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444500" y="386262"/>
            <a:ext cx="15748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2.</a:t>
            </a:r>
            <a:r>
              <a:rPr lang="en-US" altLang="zh-CN" sz="14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(부설)기관</a:t>
            </a:r>
            <a:r>
              <a:rPr lang="en-US" altLang="zh-CN" sz="14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사업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74171"/>
              </p:ext>
            </p:extLst>
          </p:nvPr>
        </p:nvGraphicFramePr>
        <p:xfrm>
          <a:off x="266249" y="668687"/>
          <a:ext cx="7016297" cy="3299637"/>
        </p:xfrm>
        <a:graphic>
          <a:graphicData uri="http://schemas.openxmlformats.org/drawingml/2006/table">
            <a:tbl>
              <a:tblPr/>
              <a:tblGrid>
                <a:gridCol w="1444532">
                  <a:extLst>
                    <a:ext uri="{9D8B030D-6E8A-4147-A177-3AD203B41FA5}">
                      <a16:colId xmlns:a16="http://schemas.microsoft.com/office/drawing/2014/main" val="1207279311"/>
                    </a:ext>
                  </a:extLst>
                </a:gridCol>
                <a:gridCol w="4017898">
                  <a:extLst>
                    <a:ext uri="{9D8B030D-6E8A-4147-A177-3AD203B41FA5}">
                      <a16:colId xmlns:a16="http://schemas.microsoft.com/office/drawing/2014/main" val="453572130"/>
                    </a:ext>
                  </a:extLst>
                </a:gridCol>
                <a:gridCol w="1553867">
                  <a:extLst>
                    <a:ext uri="{9D8B030D-6E8A-4147-A177-3AD203B41FA5}">
                      <a16:colId xmlns:a16="http://schemas.microsoft.com/office/drawing/2014/main" val="3811652522"/>
                    </a:ext>
                  </a:extLst>
                </a:gridCol>
              </a:tblGrid>
              <a:tr h="2355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 업 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7625" marR="17625" marT="17625" marB="1762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  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업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  내    용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7625" marR="17625" marT="17625" marB="17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298654"/>
                  </a:ext>
                </a:extLst>
              </a:tr>
              <a:tr h="1020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연구소 운영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7625" marR="17625" marT="17625" marB="1762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내용</a:t>
                      </a: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연구위원 회의를 통해 조사 및 연구방향 협의</a:t>
                      </a: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&lt;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성남문화연구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논문집 발간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(9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ko-KR" altLang="en-US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예정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학술회의 개최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예정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7625" marR="17625" marT="17625" marB="17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625" marR="17625" marT="17625" marB="1762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95282"/>
                  </a:ext>
                </a:extLst>
              </a:tr>
              <a:tr h="1020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문화학교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7625" marR="17625" marT="17625" marB="1762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판소리 등 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강좌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교과 개설 및 운영</a:t>
                      </a: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강좌별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전문 강사 공개 채용 위촉 </a:t>
                      </a: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총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강의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 하계방학 </a:t>
                      </a:r>
                    </a:p>
                  </a:txBody>
                  <a:tcPr marL="17625" marR="17625" marT="17625" marB="17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굴림체" panose="020B0609000101010101" pitchFamily="49" charset="-127"/>
                      </a:endParaRPr>
                    </a:p>
                  </a:txBody>
                  <a:tcPr marL="17625" marR="17625" marT="17625" marB="1762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948258"/>
                  </a:ext>
                </a:extLst>
              </a:tr>
              <a:tr h="1020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문화해설사회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7625" marR="17625" marT="17625" marB="17625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내용 </a:t>
                      </a: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관내 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 학교 강연</a:t>
                      </a: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단체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회사 등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찾아가는 ‘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고장 성남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’ 강연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635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해설사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심화 교육 실시</a:t>
                      </a:r>
                    </a:p>
                  </a:txBody>
                  <a:tcPr marL="17625" marR="17625" marT="17625" marB="176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625" marR="17625" marT="17625" marB="17625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440401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97" y="3029844"/>
            <a:ext cx="1440000" cy="9000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31" y="4865948"/>
            <a:ext cx="1096415" cy="7200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95" y="4886856"/>
            <a:ext cx="1094701" cy="720000"/>
          </a:xfrm>
          <a:prstGeom prst="rect">
            <a:avLst/>
          </a:prstGeom>
        </p:spPr>
      </p:pic>
      <p:pic>
        <p:nvPicPr>
          <p:cNvPr id="9" name="그림 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45" y="5645141"/>
            <a:ext cx="1096142" cy="720000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54" y="1013620"/>
            <a:ext cx="1440000" cy="900000"/>
          </a:xfrm>
          <a:prstGeom prst="rect">
            <a:avLst/>
          </a:prstGeom>
        </p:spPr>
      </p:pic>
      <p:pic>
        <p:nvPicPr>
          <p:cNvPr id="10" name="그림 9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4" r="15159" b="13092"/>
          <a:stretch/>
        </p:blipFill>
        <p:spPr>
          <a:xfrm>
            <a:off x="4950122" y="5663125"/>
            <a:ext cx="1098000" cy="720000"/>
          </a:xfrm>
          <a:prstGeom prst="rect">
            <a:avLst/>
          </a:prstGeom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9842"/>
              </p:ext>
            </p:extLst>
          </p:nvPr>
        </p:nvGraphicFramePr>
        <p:xfrm>
          <a:off x="357091" y="4452374"/>
          <a:ext cx="6925454" cy="5630134"/>
        </p:xfrm>
        <a:graphic>
          <a:graphicData uri="http://schemas.openxmlformats.org/drawingml/2006/table">
            <a:tbl>
              <a:tblPr/>
              <a:tblGrid>
                <a:gridCol w="1353928">
                  <a:extLst>
                    <a:ext uri="{9D8B030D-6E8A-4147-A177-3AD203B41FA5}">
                      <a16:colId xmlns:a16="http://schemas.microsoft.com/office/drawing/2014/main" val="2900990618"/>
                    </a:ext>
                  </a:extLst>
                </a:gridCol>
                <a:gridCol w="3176234">
                  <a:extLst>
                    <a:ext uri="{9D8B030D-6E8A-4147-A177-3AD203B41FA5}">
                      <a16:colId xmlns:a16="http://schemas.microsoft.com/office/drawing/2014/main" val="2988934231"/>
                    </a:ext>
                  </a:extLst>
                </a:gridCol>
                <a:gridCol w="1197646">
                  <a:extLst>
                    <a:ext uri="{9D8B030D-6E8A-4147-A177-3AD203B41FA5}">
                      <a16:colId xmlns:a16="http://schemas.microsoft.com/office/drawing/2014/main" val="1589629143"/>
                    </a:ext>
                  </a:extLst>
                </a:gridCol>
                <a:gridCol w="1197646">
                  <a:extLst>
                    <a:ext uri="{9D8B030D-6E8A-4147-A177-3AD203B41FA5}">
                      <a16:colId xmlns:a16="http://schemas.microsoft.com/office/drawing/2014/main" val="1855510890"/>
                    </a:ext>
                  </a:extLst>
                </a:gridCol>
              </a:tblGrid>
              <a:tr h="2601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업 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3229" marR="13229" marT="13229" marB="132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   업    내    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3229" marR="13229" marT="13229" marB="132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784771"/>
                  </a:ext>
                </a:extLst>
              </a:tr>
              <a:tr h="6829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성남문화의집 운영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3229" marR="13229" marT="13229" marB="132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기 간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1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12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  <a:endParaRPr lang="en-US" altLang="ko-KR" sz="1000" b="0" kern="0" spc="-6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(2026. 1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현재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- 22</a:t>
                      </a:r>
                      <a:r>
                        <a:rPr lang="ko-KR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강좌 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</a:t>
                      </a:r>
                      <a:r>
                        <a:rPr lang="ko-KR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</a:t>
                      </a: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505</a:t>
                      </a:r>
                      <a:r>
                        <a:rPr lang="ko-KR" altLang="en-US" sz="1000" b="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fontAlgn="base" latinLnBrk="1"/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경기민요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기타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클래식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난타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초급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남도민요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노래교실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댄스스포츠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동양화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초급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사물놀이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청소년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스마트폰사진교실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식탁위의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동의보감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생활한자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서양화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성악교실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영상편집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요가테라피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지승공예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초급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스마트폰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캘리그라피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한국무용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한문서예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한지공예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기획특강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3229" marR="53102" marT="13229" marB="132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3229" marR="53102" marT="13229" marB="13229" anchor="ctr">
                    <a:lnL>
                      <a:noFill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3229" marR="53102" marT="13229" marB="13229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344886"/>
                  </a:ext>
                </a:extLst>
              </a:tr>
              <a:tr h="13396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3229" marR="53102" marT="13229" marB="132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3229" marR="53102" marT="13229" marB="13229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800340"/>
                  </a:ext>
                </a:extLst>
              </a:tr>
              <a:tr h="1339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서현문화의집 운영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3229" marR="13229" marT="13229" marB="132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◦ 기 간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1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~ 12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</a:p>
                    <a:p>
                      <a:pPr fontAlgn="base" latinLnBrk="1"/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◦ 내 용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(2026. 1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 현재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 강좌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(43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반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 963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  <a:p>
                      <a:pPr fontAlgn="base" latinLnBrk="1"/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7080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노래교실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DSLR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사진교실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경기민요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드로잉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라인댄스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문인화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바느질교실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보태니컬아트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사물놀이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생활요가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주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생활한자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성악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가곡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합창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소설읽기교실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수채화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수필교실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스마트폰활용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초급오전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중급오전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중급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시창작교실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어반스케츠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(A/B),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오카리나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우쿨렐레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캘리그라피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사군자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손글씨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통기타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트로트노래교실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팝송교실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풍물교실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한국무용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목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한국화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한글서예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한문서예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수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3229" marR="53102" marT="13229" marB="132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3229" marR="53102" marT="13229" marB="13229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53412"/>
                  </a:ext>
                </a:extLst>
              </a:tr>
              <a:tr h="13396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수내동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전통가옥 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운영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3229" marR="13229" marT="13229" marB="13229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기 간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1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~ 12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</a:t>
                      </a:r>
                      <a:endParaRPr lang="ko-KR" altLang="en-US" sz="1000" b="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위 치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분당구 </a:t>
                      </a:r>
                      <a:r>
                        <a:rPr lang="ko-KR" altLang="en-US" sz="1000" b="0" kern="0" spc="-6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수내동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84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번지</a:t>
                      </a:r>
                      <a:endParaRPr lang="ko-KR" altLang="en-US" sz="1000" b="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장 소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b="0" kern="0" spc="-6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수내동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전통가옥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중앙공원 내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ko-KR" altLang="en-US" sz="1000" b="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◦ 내 용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: 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연중 시설물 순찰 및 안전관리 등</a:t>
                      </a:r>
                      <a:endParaRPr lang="ko-KR" altLang="en-US" sz="1000" b="0" kern="0" spc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6350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          (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매주 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회 현장 순회</a:t>
                      </a:r>
                      <a:r>
                        <a:rPr lang="en-US" altLang="ko-KR" sz="1000" b="0" kern="0" spc="-6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3229" marR="53102" marT="13229" marB="1322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3229" marR="53102" marT="13229" marB="13229" anchor="ctr">
                    <a:lnL>
                      <a:noFill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21855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18044592" descr="EMB0000118cbe6f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1" y="6779180"/>
            <a:ext cx="109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718048624" descr="EMB0000118cbe71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43" y="6779180"/>
            <a:ext cx="109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17673552" descr="EMB0000118cbe73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0" y="7684398"/>
            <a:ext cx="109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718046896" descr="EMB0000118cbe77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43" y="7701767"/>
            <a:ext cx="1098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3" name="_x721250672" descr="EMB0000118cbe80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75" y="2021632"/>
            <a:ext cx="144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698500"/>
            <a:ext cx="1120500" cy="2257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96" dirty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4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.</a:t>
            </a:r>
            <a:r>
              <a:rPr lang="en-US" altLang="zh-CN" sz="14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연중</a:t>
            </a:r>
            <a:r>
              <a:rPr lang="en-US" altLang="zh-CN" sz="14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96" dirty="0" smtClean="0">
                <a:solidFill>
                  <a:srgbClr val="282828"/>
                </a:solidFill>
                <a:latin typeface="휴먼엑스포" pitchFamily="18" charset="0"/>
                <a:cs typeface="휴먼엑스포" pitchFamily="18" charset="0"/>
              </a:rPr>
              <a:t>사업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460257" y="10285759"/>
            <a:ext cx="436017" cy="1989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>
                <a:tab pos="101600" algn="l"/>
                <a:tab pos="127000" algn="l"/>
                <a:tab pos="152400" algn="l"/>
                <a:tab pos="431800" algn="l"/>
                <a:tab pos="673100" algn="l"/>
                <a:tab pos="698500" algn="l"/>
                <a:tab pos="1016000" algn="l"/>
              </a:tabLst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22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379118" y="607341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384425" y="1296988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51453"/>
              </p:ext>
            </p:extLst>
          </p:nvPr>
        </p:nvGraphicFramePr>
        <p:xfrm>
          <a:off x="342981" y="1086631"/>
          <a:ext cx="7010399" cy="7883777"/>
        </p:xfrm>
        <a:graphic>
          <a:graphicData uri="http://schemas.openxmlformats.org/drawingml/2006/table">
            <a:tbl>
              <a:tblPr/>
              <a:tblGrid>
                <a:gridCol w="715921">
                  <a:extLst>
                    <a:ext uri="{9D8B030D-6E8A-4147-A177-3AD203B41FA5}">
                      <a16:colId xmlns:a16="http://schemas.microsoft.com/office/drawing/2014/main" val="2803138422"/>
                    </a:ext>
                  </a:extLst>
                </a:gridCol>
                <a:gridCol w="1896318">
                  <a:extLst>
                    <a:ext uri="{9D8B030D-6E8A-4147-A177-3AD203B41FA5}">
                      <a16:colId xmlns:a16="http://schemas.microsoft.com/office/drawing/2014/main" val="2022069331"/>
                    </a:ext>
                  </a:extLst>
                </a:gridCol>
                <a:gridCol w="3116341">
                  <a:extLst>
                    <a:ext uri="{9D8B030D-6E8A-4147-A177-3AD203B41FA5}">
                      <a16:colId xmlns:a16="http://schemas.microsoft.com/office/drawing/2014/main" val="4128652081"/>
                    </a:ext>
                  </a:extLst>
                </a:gridCol>
                <a:gridCol w="1281819">
                  <a:extLst>
                    <a:ext uri="{9D8B030D-6E8A-4147-A177-3AD203B41FA5}">
                      <a16:colId xmlns:a16="http://schemas.microsoft.com/office/drawing/2014/main" val="1962484449"/>
                    </a:ext>
                  </a:extLst>
                </a:gridCol>
              </a:tblGrid>
              <a:tr h="2364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일정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 업  명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사    업   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내 </a:t>
                      </a: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  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DF2FF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26358"/>
                  </a:ext>
                </a:extLst>
              </a:tr>
              <a:tr h="127456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~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8136" marR="8136" marT="8136" marB="81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정월 대보름맞이 민속놀이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2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28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일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13:30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~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앞 광장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연날리기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좋은글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써주기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소원지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쓰기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l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전통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민속놀이 체험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축하공연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067702"/>
                  </a:ext>
                </a:extLst>
              </a:tr>
              <a:tr h="12745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107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주년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ㆍ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만세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운동 기념식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1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10:00 ~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3.1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만세운동기념탑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온누리홀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기념탑 헌화 참배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식전행사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기념식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및 특별공연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-1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62414"/>
                  </a:ext>
                </a:extLst>
              </a:tr>
              <a:tr h="12745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~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8136" marR="8136" marT="8136" marB="81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향토유적지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순례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기 간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4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~ 11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주요 문화유적지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관내 및 전국 문화유적지를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답사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-1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24429"/>
                  </a:ext>
                </a:extLst>
              </a:tr>
              <a:tr h="1274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8136" marR="8136" marT="8136" marB="81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000" b="1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6.25 </a:t>
                      </a:r>
                      <a:r>
                        <a:rPr lang="ko-KR" altLang="en-US" sz="1000" b="1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한국전쟁 </a:t>
                      </a:r>
                      <a:endParaRPr lang="en-US" altLang="ko-KR" sz="1000" b="1" dirty="0" smtClean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ko-KR" altLang="en-US" sz="1000" b="1" dirty="0" err="1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성남의사단</a:t>
                      </a:r>
                      <a:r>
                        <a:rPr lang="ko-KR" altLang="en-US" sz="1000" b="1" dirty="0" smtClean="0"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추모제</a:t>
                      </a:r>
                      <a:endParaRPr lang="ko-KR" altLang="en-US" sz="1000" b="1" dirty="0"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◦ 일 시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: 6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월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 25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일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 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목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) 11:00 ~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◦ 장 소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: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이매동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 일대</a:t>
                      </a:r>
                      <a:endParaRPr lang="ko-KR" altLang="en-US" sz="90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◦ 내 용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: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추모제 공연 등</a:t>
                      </a:r>
                      <a:endParaRPr lang="ko-KR" altLang="en-US" sz="90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-1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764057"/>
                  </a:ext>
                </a:extLst>
              </a:tr>
              <a:tr h="12745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~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8136" marR="8136" marT="8136" marB="81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성남시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향토 민속놀이 공연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기 간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6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예정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중앙공원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수내동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가옥 앞</a:t>
                      </a:r>
                      <a:r>
                        <a:rPr lang="ko-KR" altLang="en-US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예정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내 용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오리뜰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농악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이무술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집터 다지는 소리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520146"/>
                  </a:ext>
                </a:extLst>
              </a:tr>
              <a:tr h="12745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7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35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</a:t>
                      </a: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,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성남사랑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글짓기 대회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 10:30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~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분수대광장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일대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시상식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43139"/>
                  </a:ext>
                </a:extLst>
              </a:tr>
            </a:tbl>
          </a:graphicData>
        </a:graphic>
      </p:graphicFrame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444867" y="1073170"/>
            <a:ext cx="11516317" cy="79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70" y="1373560"/>
            <a:ext cx="1332000" cy="1188000"/>
          </a:xfrm>
          <a:prstGeom prst="rect">
            <a:avLst/>
          </a:prstGeom>
        </p:spPr>
      </p:pic>
      <p:pic>
        <p:nvPicPr>
          <p:cNvPr id="9" name="그림 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70" y="2652849"/>
            <a:ext cx="1332000" cy="1188000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2"/>
          <a:stretch/>
        </p:blipFill>
        <p:spPr>
          <a:xfrm>
            <a:off x="5868670" y="3940519"/>
            <a:ext cx="1332000" cy="1188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8" b="16273"/>
          <a:stretch/>
        </p:blipFill>
        <p:spPr>
          <a:xfrm>
            <a:off x="5868670" y="5186560"/>
            <a:ext cx="1332000" cy="1188000"/>
          </a:xfrm>
          <a:prstGeom prst="rect">
            <a:avLst/>
          </a:prstGeom>
        </p:spPr>
      </p:pic>
      <p:pic>
        <p:nvPicPr>
          <p:cNvPr id="14" name="그림 1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15" y="6506190"/>
            <a:ext cx="1332000" cy="1188000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70" y="7741338"/>
            <a:ext cx="1317600" cy="11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320989"/>
            <a:ext cx="394339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</a:t>
            </a:r>
            <a:r>
              <a:rPr lang="en-US" altLang="zh-CN" sz="993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812" y="3048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840584"/>
              </p:ext>
            </p:extLst>
          </p:nvPr>
        </p:nvGraphicFramePr>
        <p:xfrm>
          <a:off x="279512" y="257436"/>
          <a:ext cx="6999288" cy="9967387"/>
        </p:xfrm>
        <a:graphic>
          <a:graphicData uri="http://schemas.openxmlformats.org/drawingml/2006/table">
            <a:tbl>
              <a:tblPr/>
              <a:tblGrid>
                <a:gridCol w="675897">
                  <a:extLst>
                    <a:ext uri="{9D8B030D-6E8A-4147-A177-3AD203B41FA5}">
                      <a16:colId xmlns:a16="http://schemas.microsoft.com/office/drawing/2014/main" val="606786872"/>
                    </a:ext>
                  </a:extLst>
                </a:gridCol>
                <a:gridCol w="1827591">
                  <a:extLst>
                    <a:ext uri="{9D8B030D-6E8A-4147-A177-3AD203B41FA5}">
                      <a16:colId xmlns:a16="http://schemas.microsoft.com/office/drawing/2014/main" val="351070162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677748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24697300"/>
                    </a:ext>
                  </a:extLst>
                </a:gridCol>
              </a:tblGrid>
              <a:tr h="1084384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개천절 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단군제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및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도당굿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문화축제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10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일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토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 14:00 ~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미정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90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내 용 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단기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4359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개천절 기념식 및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제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31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단군제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및 </a:t>
                      </a: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도당굿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문화축제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5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136" marR="8136" marT="8136" marB="8136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198065"/>
                  </a:ext>
                </a:extLst>
              </a:tr>
              <a:tr h="12391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29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강정일당상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시상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10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한누리홀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788670" marR="0" indent="-78867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 향토문화재 제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호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강정일당을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788670" marR="0" indent="-78867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추앙하며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성남지역을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대표하는 여성을 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788670" marR="0" indent="-78867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</a:t>
                      </a:r>
                      <a:r>
                        <a:rPr lang="en-US" altLang="ko-KR" sz="9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선정하여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시상함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. 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‘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성남사랑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글짓기’ 시상식 병행 </a:t>
                      </a:r>
                    </a:p>
                  </a:txBody>
                  <a:tcPr marL="8136" marR="8136" marT="8136" marB="813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159910"/>
                  </a:ext>
                </a:extLst>
              </a:tr>
              <a:tr h="108438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31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학술회의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정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10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층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한누리홀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미정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474950"/>
                  </a:ext>
                </a:extLst>
              </a:tr>
              <a:tr h="10843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판교 쌍용거줄다리기 재연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◦ 일 시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: 10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월 중</a:t>
                      </a:r>
                      <a:endParaRPr lang="en-US" altLang="ko-KR" sz="90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◦ 장 소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: </a:t>
                      </a:r>
                      <a:r>
                        <a:rPr lang="ko-KR" altLang="en-US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판교동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 행정복지센터 앞 광장</a:t>
                      </a:r>
                      <a:endParaRPr lang="ko-KR" altLang="en-US" sz="90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◦ 내 용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: </a:t>
                      </a:r>
                      <a:r>
                        <a:rPr lang="ko-KR" altLang="en-US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고사</a:t>
                      </a:r>
                      <a:r>
                        <a:rPr lang="en-US" altLang="ko-KR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, </a:t>
                      </a:r>
                      <a:r>
                        <a:rPr lang="ko-KR" altLang="en-US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줄다리기 재연</a:t>
                      </a:r>
                      <a:r>
                        <a:rPr lang="en-US" altLang="ko-KR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, </a:t>
                      </a:r>
                      <a:r>
                        <a:rPr lang="ko-KR" altLang="en-US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민속놀이 체험</a:t>
                      </a:r>
                      <a:r>
                        <a:rPr lang="en-US" altLang="ko-KR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, </a:t>
                      </a:r>
                      <a:r>
                        <a:rPr lang="ko-KR" altLang="en-US" sz="900" kern="0" spc="-15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+mn-ea"/>
                        </a:rPr>
                        <a:t>축하공연 등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434898"/>
                  </a:ext>
                </a:extLst>
              </a:tr>
              <a:tr h="108438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28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경기도민속예술제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10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시 일대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예정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내 용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‘</a:t>
                      </a:r>
                      <a:r>
                        <a:rPr lang="ko-KR" altLang="en-US" sz="9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이무술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집터 다지는 소리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’ 참가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예정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 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14337"/>
                  </a:ext>
                </a:extLst>
              </a:tr>
              <a:tr h="105463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~</a:t>
                      </a:r>
                      <a:endParaRPr lang="ko-KR" altLang="en-US" sz="10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11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11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둔촌문화제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정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10 ~ 11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온누리홀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사업내용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-100" baseline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성남의 큰 어른 </a:t>
                      </a:r>
                      <a:r>
                        <a:rPr lang="en-US" altLang="ko-KR" sz="900" b="0" kern="0" spc="-100" baseline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900" b="0" kern="0" spc="-100" baseline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경기도기념물 제</a:t>
                      </a:r>
                      <a:r>
                        <a:rPr lang="en-US" altLang="ko-KR" sz="900" b="0" kern="0" spc="-100" baseline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219</a:t>
                      </a:r>
                      <a:r>
                        <a:rPr lang="ko-KR" altLang="en-US" sz="900" b="0" kern="0" spc="-100" baseline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호</a:t>
                      </a:r>
                      <a:r>
                        <a:rPr lang="en-US" altLang="ko-KR" sz="900" b="0" kern="0" spc="-100" baseline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&gt;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     둔촌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이 집 선생의 효행과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충절심을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    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기리는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시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무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악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공연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125181"/>
                  </a:ext>
                </a:extLst>
              </a:tr>
              <a:tr h="1044090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21</a:t>
                      </a:r>
                      <a:r>
                        <a:rPr lang="ko-KR" altLang="en-US" sz="1000" b="1" kern="0" spc="0" dirty="0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</a:t>
                      </a:r>
                      <a:r>
                        <a:rPr lang="en-US" altLang="ko-KR" sz="1000" b="1" kern="0" spc="0" dirty="0" smtClean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r>
                        <a:rPr lang="ko-KR" altLang="en-US" sz="1000" b="1" kern="0" spc="0" dirty="0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둔촌 </a:t>
                      </a:r>
                      <a:r>
                        <a:rPr lang="ko-KR" altLang="en-US" sz="1000" b="1" kern="0" spc="0" dirty="0" err="1">
                          <a:solidFill>
                            <a:srgbClr val="282828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중국백일장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정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10 ~ 11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중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중국 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심양시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 국제 자매도시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 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사업내용 </a:t>
                      </a: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성남의 큰 어른 </a:t>
                      </a:r>
                      <a:r>
                        <a:rPr lang="en-US" altLang="ko-KR" sz="9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9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경기도기념물 제</a:t>
                      </a:r>
                      <a:r>
                        <a:rPr lang="en-US" altLang="ko-KR" sz="9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219 </a:t>
                      </a:r>
                      <a:r>
                        <a:rPr lang="ko-KR" altLang="en-US" sz="9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호</a:t>
                      </a:r>
                      <a:r>
                        <a:rPr lang="en-US" altLang="ko-KR" sz="900" b="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&gt;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     둔촌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이 집 선생의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효행과 </a:t>
                      </a:r>
                      <a:r>
                        <a:rPr lang="ko-KR" altLang="en-US" sz="9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충절심을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     </a:t>
                      </a:r>
                      <a:r>
                        <a:rPr lang="ko-KR" altLang="en-US" sz="9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기리는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글짓기 </a:t>
                      </a: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-15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98103"/>
                  </a:ext>
                </a:extLst>
              </a:tr>
              <a:tr h="10440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회 </a:t>
                      </a:r>
                      <a:r>
                        <a:rPr lang="ko-KR" altLang="en-US" sz="1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남한산성권</a:t>
                      </a:r>
                      <a:endParaRPr lang="en-US" altLang="ko-KR" sz="1000" b="1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순국선열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추모제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일시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11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월중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장소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미정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내용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남한산성문화권협의회 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광주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하남문화원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주최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endParaRPr lang="en-US" altLang="ko-KR" sz="900" b="0" kern="0" spc="0" dirty="0" smtClean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          </a:t>
                      </a:r>
                      <a:r>
                        <a:rPr lang="en-US" altLang="ko-KR" sz="9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경기동부보훈지청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후원 </a:t>
                      </a: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363377"/>
                  </a:ext>
                </a:extLst>
              </a:tr>
              <a:tr h="12479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2027.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월</a:t>
                      </a:r>
                    </a:p>
                  </a:txBody>
                  <a:tcPr marL="12583" marR="12583" marT="12583" marB="125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2027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성남시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‘새 해 </a:t>
                      </a: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천제봉행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및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전통문화한마당’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일 시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2027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일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장 소 </a:t>
                      </a:r>
                      <a:r>
                        <a:rPr lang="en-US" altLang="ko-KR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en-US" altLang="ko-KR" sz="900" b="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kern="0" spc="0" dirty="0" smtClean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성남시청 앞 광장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등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미정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◦ 행사내용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식전행사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축하 공연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축시 낭송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본 행 사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천제봉행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식후행사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새해 메시지 낭송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시민 대북 타고 등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900" b="0" kern="0" spc="0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12583" marR="12583" marT="12583" marB="125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583" marR="12583" marT="12583" marB="12583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30330"/>
                  </a:ext>
                </a:extLst>
              </a:tr>
            </a:tbl>
          </a:graphicData>
        </a:graphic>
      </p:graphicFrame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78048" y="1143000"/>
            <a:ext cx="8523341" cy="6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그림 1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99" y="7962400"/>
            <a:ext cx="1350000" cy="971892"/>
          </a:xfrm>
          <a:prstGeom prst="rect">
            <a:avLst/>
          </a:prstGeom>
        </p:spPr>
      </p:pic>
      <p:pic>
        <p:nvPicPr>
          <p:cNvPr id="5" name="그림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99" y="329664"/>
            <a:ext cx="1350000" cy="972000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04" y="1481680"/>
            <a:ext cx="1340432" cy="972000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4" y="2633808"/>
            <a:ext cx="1329462" cy="972000"/>
          </a:xfrm>
          <a:prstGeom prst="rect">
            <a:avLst/>
          </a:prstGeom>
        </p:spPr>
      </p:pic>
      <p:pic>
        <p:nvPicPr>
          <p:cNvPr id="15" name="그림 14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4" y="4794048"/>
            <a:ext cx="1329462" cy="972000"/>
          </a:xfrm>
          <a:prstGeom prst="rect">
            <a:avLst/>
          </a:prstGeom>
        </p:spPr>
      </p:pic>
      <p:pic>
        <p:nvPicPr>
          <p:cNvPr id="17" name="그림 16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4" y="5874168"/>
            <a:ext cx="1329462" cy="972000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99" y="6918284"/>
            <a:ext cx="1350000" cy="972000"/>
          </a:xfrm>
          <a:prstGeom prst="rect">
            <a:avLst/>
          </a:prstGeom>
        </p:spPr>
      </p:pic>
      <p:pic>
        <p:nvPicPr>
          <p:cNvPr id="14" name="그림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74" y="3713928"/>
            <a:ext cx="1329462" cy="972000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34" y="9063982"/>
            <a:ext cx="1350000" cy="105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10" y="5957431"/>
            <a:ext cx="6159500" cy="3429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10" y="6398627"/>
            <a:ext cx="6413500" cy="355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4246" y="5984667"/>
            <a:ext cx="925405" cy="31547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99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Ⅱ</a:t>
            </a:r>
            <a:r>
              <a:rPr lang="en-US" altLang="zh-CN" sz="19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9" b="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1999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85223" y="5996436"/>
            <a:ext cx="305919" cy="28982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능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86259" y="6953134"/>
            <a:ext cx="75806" cy="28674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①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②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③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④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⑤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⑥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⑦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①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②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③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④</a:t>
            </a:r>
          </a:p>
          <a:p>
            <a:pPr>
              <a:lnSpc>
                <a:spcPts val="1400"/>
              </a:lnSpc>
              <a:tabLst/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⑤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161308" y="6628325"/>
            <a:ext cx="3244478" cy="41370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dirty="0" smtClean="0"/>
              <a:t>		</a:t>
            </a:r>
            <a:r>
              <a:rPr lang="en-US" altLang="zh-CN" sz="1700" dirty="0" smtClean="0">
                <a:solidFill>
                  <a:srgbClr val="000000"/>
                </a:solidFill>
                <a:latin typeface="휴먼엑스포" pitchFamily="18" charset="0"/>
                <a:cs typeface="휴먼엑스포" pitchFamily="18" charset="0"/>
              </a:rPr>
              <a:t>문화원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000000"/>
                </a:solidFill>
                <a:latin typeface="휴먼엑스포" pitchFamily="18" charset="0"/>
                <a:cs typeface="휴먼엑스포" pitchFamily="18" charset="0"/>
              </a:rPr>
              <a:t>사업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000000"/>
                </a:solidFill>
                <a:latin typeface="휴먼엑스포" pitchFamily="18" charset="0"/>
                <a:cs typeface="휴먼엑스포" pitchFamily="18" charset="0"/>
              </a:rPr>
              <a:t>기능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고유문화의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계발ㆍ보급ㆍ보존ㆍ전승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선양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향토사의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발굴ㆍ조사ㆍ연구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사료의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수집ㆍ보존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문화행사의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관한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자료의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수집ㆍ보존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보급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전통문화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행사의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국내ㆍ외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교류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대한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사회교육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활동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환경보존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지역사회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발전을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문화활동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발전에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기여할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있는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사업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1700" dirty="0" smtClean="0">
                <a:solidFill>
                  <a:srgbClr val="000000"/>
                </a:solidFill>
                <a:latin typeface="휴먼엑스포" pitchFamily="18" charset="0"/>
                <a:cs typeface="휴먼엑스포" pitchFamily="18" charset="0"/>
              </a:rPr>
              <a:t>성남문화원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000000"/>
                </a:solidFill>
                <a:latin typeface="휴먼엑스포" pitchFamily="18" charset="0"/>
                <a:cs typeface="휴먼엑스포" pitchFamily="18" charset="0"/>
              </a:rPr>
              <a:t>운영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00" dirty="0" smtClean="0">
                <a:solidFill>
                  <a:srgbClr val="000000"/>
                </a:solidFill>
                <a:latin typeface="휴먼엑스포" pitchFamily="18" charset="0"/>
                <a:cs typeface="휴먼엑스포" pitchFamily="18" charset="0"/>
              </a:rPr>
              <a:t>지표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융성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시대의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중심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전통문화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발굴과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전승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중심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지역문화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창달과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국내외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교류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문화예술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평생교육의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요람</a:t>
            </a:r>
          </a:p>
          <a:p>
            <a:pPr>
              <a:lnSpc>
                <a:spcPts val="14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100만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시민이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참여하는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문화원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08000" algn="l"/>
                <a:tab pos="723900" algn="l"/>
                <a:tab pos="1384300" algn="l"/>
              </a:tabLst>
            </a:pPr>
            <a:r>
              <a:rPr lang="en-US" altLang="zh-CN" dirty="0" smtClean="0"/>
              <a:t>			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3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351520" y="432530"/>
            <a:ext cx="6685280" cy="5383716"/>
            <a:chOff x="0" y="2487606"/>
            <a:chExt cx="7553858" cy="5410200"/>
          </a:xfrm>
        </p:grpSpPr>
        <p:sp>
          <p:nvSpPr>
            <p:cNvPr id="55" name="직사각형 54"/>
            <p:cNvSpPr/>
            <p:nvPr/>
          </p:nvSpPr>
          <p:spPr>
            <a:xfrm>
              <a:off x="0" y="3522173"/>
              <a:ext cx="7553858" cy="815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85"/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540340" y="3352800"/>
              <a:ext cx="6353990" cy="4249846"/>
              <a:chOff x="507250" y="3434388"/>
              <a:chExt cx="6710328" cy="4488181"/>
            </a:xfrm>
          </p:grpSpPr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/>
              </a:blip>
              <a:stretch>
                <a:fillRect/>
              </a:stretch>
            </p:blipFill>
            <p:spPr>
              <a:xfrm>
                <a:off x="3066868" y="4739917"/>
                <a:ext cx="1410063" cy="1444100"/>
              </a:xfrm>
              <a:prstGeom prst="rect">
                <a:avLst/>
              </a:prstGeom>
            </p:spPr>
          </p:pic>
          <p:sp>
            <p:nvSpPr>
              <p:cNvPr id="64" name="직사각형 3"/>
              <p:cNvSpPr txBox="1"/>
              <p:nvPr/>
            </p:nvSpPr>
            <p:spPr>
              <a:xfrm>
                <a:off x="2584193" y="4931026"/>
                <a:ext cx="2329301" cy="1175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3300" b="1" dirty="0" smtClean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城南</a:t>
                </a:r>
                <a:endParaRPr lang="en-US" altLang="ko-KR" sz="3300" b="1" dirty="0" smtClean="0"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 algn="ctr">
                  <a:defRPr lang="ko-KR" altLang="en-US"/>
                </a:pPr>
                <a:r>
                  <a:rPr lang="ko-KR" altLang="en-US" sz="3300" b="1" dirty="0" smtClean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文化院</a:t>
                </a:r>
                <a:endParaRPr lang="ko-KR" altLang="en-US" sz="3300" b="1" dirty="0"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65" name="모서리가 둥근 직사각형 9"/>
              <p:cNvSpPr/>
              <p:nvPr/>
            </p:nvSpPr>
            <p:spPr>
              <a:xfrm>
                <a:off x="5074042" y="4087761"/>
                <a:ext cx="2143536" cy="130685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3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66" name="모서리가 둥근 직사각형 10"/>
              <p:cNvSpPr/>
              <p:nvPr/>
            </p:nvSpPr>
            <p:spPr>
              <a:xfrm>
                <a:off x="864932" y="4159742"/>
                <a:ext cx="1601029" cy="106147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67" name="모서리가 둥근 직사각형 11"/>
              <p:cNvSpPr/>
              <p:nvPr/>
            </p:nvSpPr>
            <p:spPr>
              <a:xfrm>
                <a:off x="3038333" y="4027019"/>
                <a:ext cx="1451643" cy="2673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68" name="직사각형 13"/>
              <p:cNvSpPr txBox="1"/>
              <p:nvPr/>
            </p:nvSpPr>
            <p:spPr>
              <a:xfrm>
                <a:off x="3061683" y="4034766"/>
                <a:ext cx="1420436" cy="28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1000" b="1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문/화/전/</a:t>
                </a:r>
                <a:r>
                  <a:rPr lang="ko-KR" altLang="en-US" sz="1000" b="1" dirty="0" err="1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략</a:t>
                </a:r>
                <a:r>
                  <a:rPr lang="ko-KR" altLang="en-US" sz="1000" b="1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/사/업</a:t>
                </a:r>
              </a:p>
            </p:txBody>
          </p:sp>
          <p:sp>
            <p:nvSpPr>
              <p:cNvPr id="69" name="모서리가 둥근 직사각형 14"/>
              <p:cNvSpPr/>
              <p:nvPr/>
            </p:nvSpPr>
            <p:spPr>
              <a:xfrm>
                <a:off x="826099" y="4027019"/>
                <a:ext cx="999555" cy="238966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70" name="직사각형 15"/>
              <p:cNvSpPr txBox="1"/>
              <p:nvPr/>
            </p:nvSpPr>
            <p:spPr>
              <a:xfrm>
                <a:off x="668531" y="3998928"/>
                <a:ext cx="1314690" cy="28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1000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향토문화교육</a:t>
                </a:r>
              </a:p>
            </p:txBody>
          </p:sp>
          <p:sp>
            <p:nvSpPr>
              <p:cNvPr id="71" name="모서리가 둥근 직사각형 16"/>
              <p:cNvSpPr/>
              <p:nvPr/>
            </p:nvSpPr>
            <p:spPr>
              <a:xfrm>
                <a:off x="4898423" y="3967610"/>
                <a:ext cx="999554" cy="23896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72" name="직사각형 17"/>
              <p:cNvSpPr txBox="1"/>
              <p:nvPr/>
            </p:nvSpPr>
            <p:spPr>
              <a:xfrm>
                <a:off x="4933470" y="3952615"/>
                <a:ext cx="929459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990" dirty="0" err="1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민속보존</a:t>
                </a:r>
                <a:endParaRPr lang="ko-KR" altLang="en-US" sz="990" dirty="0"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73" name="직사각형 18"/>
              <p:cNvSpPr txBox="1"/>
              <p:nvPr/>
            </p:nvSpPr>
            <p:spPr>
              <a:xfrm>
                <a:off x="841561" y="4398200"/>
                <a:ext cx="1878713" cy="620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성남문화학교 운영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향토유적지 순례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내 고장 성남 </a:t>
                </a: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바로알기</a:t>
                </a:r>
                <a:endParaRPr lang="ko-KR" altLang="en-US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&lt;</a:t>
                </a: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성남학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아카데미&gt; 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운영</a:t>
                </a:r>
                <a:endParaRPr lang="ko-KR" altLang="en-US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74" name="직사각형 19"/>
              <p:cNvSpPr txBox="1"/>
              <p:nvPr/>
            </p:nvSpPr>
            <p:spPr>
              <a:xfrm>
                <a:off x="5047868" y="4250788"/>
                <a:ext cx="2169710" cy="1113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새 해, 천제봉행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정월 대보름 민속놀이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판교쌍용거줄다리기 재연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오리뜰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농악 공연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개천절 </a:t>
                </a: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단군제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및 </a:t>
                </a: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도당굿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문화축제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이무술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집터 다지는 소리 공연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경기도민속예술제 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참가</a:t>
                </a:r>
              </a:p>
            </p:txBody>
          </p:sp>
          <p:sp>
            <p:nvSpPr>
              <p:cNvPr id="75" name="모서리가 둥근 직사각형 10"/>
              <p:cNvSpPr/>
              <p:nvPr/>
            </p:nvSpPr>
            <p:spPr>
              <a:xfrm>
                <a:off x="780458" y="5474406"/>
                <a:ext cx="1639860" cy="78916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76" name="모서리가 둥근 직사각형 14"/>
              <p:cNvSpPr/>
              <p:nvPr/>
            </p:nvSpPr>
            <p:spPr>
              <a:xfrm>
                <a:off x="647878" y="5369239"/>
                <a:ext cx="999554" cy="238966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77" name="직사각형 18"/>
              <p:cNvSpPr txBox="1"/>
              <p:nvPr/>
            </p:nvSpPr>
            <p:spPr>
              <a:xfrm>
                <a:off x="761395" y="5642709"/>
                <a:ext cx="1742097" cy="568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성남학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연구소 상설운영</a:t>
                </a: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제</a:t>
                </a:r>
                <a:r>
                  <a:rPr lang="en-US" altLang="ko-KR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31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회 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학술회의 개최</a:t>
                </a:r>
                <a:endParaRPr lang="en-US" altLang="ko-KR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성남문화연구 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제</a:t>
                </a:r>
                <a:r>
                  <a:rPr lang="en-US" altLang="ko-KR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33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호 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발간</a:t>
                </a:r>
              </a:p>
            </p:txBody>
          </p:sp>
          <p:sp>
            <p:nvSpPr>
              <p:cNvPr id="78" name="직사각형 15"/>
              <p:cNvSpPr txBox="1"/>
              <p:nvPr/>
            </p:nvSpPr>
            <p:spPr>
              <a:xfrm>
                <a:off x="507250" y="5352416"/>
                <a:ext cx="1161761" cy="244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900" dirty="0" smtClean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 전통문화연구</a:t>
                </a:r>
                <a:endParaRPr lang="ko-KR" altLang="en-US" sz="900" dirty="0"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79" name="모서리가 둥근 직사각형 10"/>
              <p:cNvSpPr/>
              <p:nvPr/>
            </p:nvSpPr>
            <p:spPr>
              <a:xfrm>
                <a:off x="1007724" y="6447775"/>
                <a:ext cx="1797164" cy="81347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5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80" name="모서리가 둥근 직사각형 14"/>
              <p:cNvSpPr/>
              <p:nvPr/>
            </p:nvSpPr>
            <p:spPr>
              <a:xfrm>
                <a:off x="829503" y="6327624"/>
                <a:ext cx="999554" cy="238966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81" name="직사각형 18"/>
              <p:cNvSpPr txBox="1"/>
              <p:nvPr/>
            </p:nvSpPr>
            <p:spPr>
              <a:xfrm>
                <a:off x="962461" y="6621305"/>
                <a:ext cx="1904131" cy="608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둔촌중국백일장 </a:t>
                </a: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심양시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개최</a:t>
                </a: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자매도시 조선족 문인 교류</a:t>
                </a:r>
                <a:endParaRPr lang="en-US" altLang="ko-KR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lnSpc>
                    <a:spcPct val="120000"/>
                  </a:lnSpc>
                  <a:defRPr lang="ko-KR" altLang="en-US"/>
                </a:pPr>
                <a:r>
                  <a:rPr lang="en-US" altLang="ko-KR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 (</a:t>
                </a: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시낭송회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개최 등</a:t>
                </a:r>
                <a:r>
                  <a:rPr lang="en-US" altLang="ko-KR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)</a:t>
                </a:r>
                <a:endParaRPr lang="ko-KR" altLang="en-US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82" name="직사각형 15"/>
              <p:cNvSpPr txBox="1"/>
              <p:nvPr/>
            </p:nvSpPr>
            <p:spPr>
              <a:xfrm>
                <a:off x="738383" y="6315729"/>
                <a:ext cx="1164134" cy="26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900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국제문화교류</a:t>
                </a:r>
              </a:p>
            </p:txBody>
          </p:sp>
          <p:sp>
            <p:nvSpPr>
              <p:cNvPr id="83" name="모서리가 둥근 직사각형 10"/>
              <p:cNvSpPr/>
              <p:nvPr/>
            </p:nvSpPr>
            <p:spPr>
              <a:xfrm>
                <a:off x="5129079" y="6853140"/>
                <a:ext cx="1610235" cy="9176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bg2">
                    <a:lumMod val="7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84" name="모서리가 둥근 직사각형 14"/>
              <p:cNvSpPr/>
              <p:nvPr/>
            </p:nvSpPr>
            <p:spPr>
              <a:xfrm>
                <a:off x="4950858" y="6758465"/>
                <a:ext cx="1494414" cy="23896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85" name="직사각형 18"/>
              <p:cNvSpPr txBox="1"/>
              <p:nvPr/>
            </p:nvSpPr>
            <p:spPr>
              <a:xfrm>
                <a:off x="5091675" y="7072912"/>
                <a:ext cx="1777269" cy="568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성남문화의집</a:t>
                </a:r>
                <a:endParaRPr lang="en-US" altLang="ko-KR" sz="800" dirty="0" smtClean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서현문화의집</a:t>
                </a:r>
                <a:endParaRPr lang="ko-KR" altLang="en-US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수내동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전통가옥</a:t>
                </a:r>
                <a:endParaRPr lang="en-US" altLang="ko-KR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86" name="모서리가 둥근 직사각형 10"/>
              <p:cNvSpPr/>
              <p:nvPr/>
            </p:nvSpPr>
            <p:spPr>
              <a:xfrm>
                <a:off x="5208855" y="5554450"/>
                <a:ext cx="1530458" cy="110607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accent1">
                    <a:lumMod val="80000"/>
                    <a:lumOff val="20000"/>
                  </a:schemeClr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87" name="모서리가 둥근 직사각형 14"/>
              <p:cNvSpPr/>
              <p:nvPr/>
            </p:nvSpPr>
            <p:spPr>
              <a:xfrm>
                <a:off x="5031852" y="5434838"/>
                <a:ext cx="1000890" cy="2376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88" name="직사각형 18"/>
              <p:cNvSpPr txBox="1"/>
              <p:nvPr/>
            </p:nvSpPr>
            <p:spPr>
              <a:xfrm>
                <a:off x="5196180" y="5786707"/>
                <a:ext cx="1672764" cy="751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둔촌문화제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개최</a:t>
                </a:r>
                <a:endParaRPr lang="en-US" altLang="ko-KR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성남사랑</a:t>
                </a: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백일장</a:t>
                </a:r>
                <a:endParaRPr lang="en-US" altLang="ko-KR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「강정일당상」 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시상</a:t>
                </a:r>
                <a:endParaRPr lang="ko-KR" altLang="en-US" sz="8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역사 속 인물 조사·연구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학술토론회 개최</a:t>
                </a:r>
              </a:p>
            </p:txBody>
          </p:sp>
          <p:sp>
            <p:nvSpPr>
              <p:cNvPr id="89" name="직사각형 15"/>
              <p:cNvSpPr txBox="1"/>
              <p:nvPr/>
            </p:nvSpPr>
            <p:spPr>
              <a:xfrm>
                <a:off x="4855801" y="6744781"/>
                <a:ext cx="1708075" cy="26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900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시민교육 및 위탁사업</a:t>
                </a:r>
              </a:p>
            </p:txBody>
          </p:sp>
          <p:cxnSp>
            <p:nvCxnSpPr>
              <p:cNvPr id="90" name="꺽인 연결선 45"/>
              <p:cNvCxnSpPr>
                <a:stCxn id="68" idx="3"/>
              </p:cNvCxnSpPr>
              <p:nvPr/>
            </p:nvCxnSpPr>
            <p:spPr>
              <a:xfrm>
                <a:off x="4482119" y="4178401"/>
                <a:ext cx="557419" cy="471110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꺽인 연결선 46"/>
              <p:cNvCxnSpPr>
                <a:stCxn id="68" idx="1"/>
                <a:endCxn id="66" idx="3"/>
              </p:cNvCxnSpPr>
              <p:nvPr/>
            </p:nvCxnSpPr>
            <p:spPr>
              <a:xfrm rot="10800000" flipV="1">
                <a:off x="2465961" y="4178401"/>
                <a:ext cx="595722" cy="512080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오른쪽 화살표 44"/>
              <p:cNvSpPr/>
              <p:nvPr/>
            </p:nvSpPr>
            <p:spPr>
              <a:xfrm rot="1697258">
                <a:off x="2705912" y="4977678"/>
                <a:ext cx="303230" cy="1385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3" name="오른쪽 화살표 45"/>
              <p:cNvSpPr/>
              <p:nvPr/>
            </p:nvSpPr>
            <p:spPr>
              <a:xfrm rot="8942100">
                <a:off x="4500691" y="4985978"/>
                <a:ext cx="303230" cy="1385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4" name="오른쪽 화살표 46"/>
              <p:cNvSpPr/>
              <p:nvPr/>
            </p:nvSpPr>
            <p:spPr>
              <a:xfrm rot="21516464">
                <a:off x="2657083" y="5672546"/>
                <a:ext cx="303230" cy="1385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5" name="오른쪽 화살표 47"/>
              <p:cNvSpPr/>
              <p:nvPr/>
            </p:nvSpPr>
            <p:spPr>
              <a:xfrm rot="12392796">
                <a:off x="4593903" y="5685339"/>
                <a:ext cx="303230" cy="1385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6" name="오른쪽 화살표 48"/>
              <p:cNvSpPr/>
              <p:nvPr/>
            </p:nvSpPr>
            <p:spPr>
              <a:xfrm rot="19377042">
                <a:off x="2855288" y="6355570"/>
                <a:ext cx="303230" cy="13859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7" name="오른쪽 화살표 49"/>
              <p:cNvSpPr/>
              <p:nvPr/>
            </p:nvSpPr>
            <p:spPr>
              <a:xfrm rot="13595939">
                <a:off x="4387950" y="6401327"/>
                <a:ext cx="258613" cy="13813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8" name="오른쪽 화살표 50"/>
              <p:cNvSpPr/>
              <p:nvPr/>
            </p:nvSpPr>
            <p:spPr>
              <a:xfrm rot="16149569">
                <a:off x="3601328" y="6498486"/>
                <a:ext cx="272307" cy="12320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99" name="직사각형 51"/>
              <p:cNvSpPr txBox="1"/>
              <p:nvPr/>
            </p:nvSpPr>
            <p:spPr>
              <a:xfrm>
                <a:off x="633124" y="3434388"/>
                <a:ext cx="3539752" cy="549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대한민국 문화원상 3년 연속 수상</a:t>
                </a:r>
                <a:endParaRPr lang="en-US" altLang="ko-KR" sz="99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en-US" altLang="ko-KR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</a:t>
                </a:r>
                <a:r>
                  <a:rPr lang="ko-KR" altLang="en-US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경기도 문화예술진흥 </a:t>
                </a:r>
                <a:r>
                  <a:rPr lang="en-US" altLang="ko-KR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&lt;</a:t>
                </a:r>
                <a:r>
                  <a:rPr lang="ko-KR" altLang="en-US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경기도지사</a:t>
                </a:r>
                <a:r>
                  <a:rPr lang="en-US" altLang="ko-KR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&gt;</a:t>
                </a:r>
                <a:r>
                  <a:rPr lang="ko-KR" altLang="en-US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우수기관 표창 수상</a:t>
                </a:r>
              </a:p>
              <a:p>
                <a:pPr>
                  <a:buFont typeface="Arial"/>
                  <a:buChar char="•"/>
                  <a:defRPr lang="ko-KR" altLang="en-US"/>
                </a:pPr>
                <a:r>
                  <a:rPr lang="ko-KR" altLang="en-US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2015 경기도 지방문화원 </a:t>
                </a:r>
                <a:r>
                  <a:rPr lang="ko-KR" altLang="en-US" sz="990" dirty="0" err="1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어워드</a:t>
                </a:r>
                <a:r>
                  <a:rPr lang="ko-KR" altLang="en-US" sz="99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(AWARD)우수문화원 수상</a:t>
                </a:r>
              </a:p>
            </p:txBody>
          </p:sp>
          <p:sp>
            <p:nvSpPr>
              <p:cNvPr id="100" name="모서리가 둥근 직사각형 10"/>
              <p:cNvSpPr/>
              <p:nvPr/>
            </p:nvSpPr>
            <p:spPr>
              <a:xfrm>
                <a:off x="3107567" y="6882015"/>
                <a:ext cx="1757328" cy="101903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EEB449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485"/>
              </a:p>
            </p:txBody>
          </p:sp>
          <p:sp>
            <p:nvSpPr>
              <p:cNvPr id="101" name="직사각형 18"/>
              <p:cNvSpPr txBox="1"/>
              <p:nvPr/>
            </p:nvSpPr>
            <p:spPr>
              <a:xfrm>
                <a:off x="3065784" y="6981857"/>
                <a:ext cx="1922294" cy="940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 3·1만세 운동 기념식</a:t>
                </a: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개천절 기념식</a:t>
                </a: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ko-KR" altLang="en-US" sz="800" dirty="0" err="1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남한산성권</a:t>
                </a:r>
                <a:r>
                  <a:rPr lang="ko-KR" altLang="en-US" sz="8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순국선열 </a:t>
                </a:r>
                <a:r>
                  <a:rPr lang="ko-KR" altLang="en-US" sz="9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추모제</a:t>
                </a:r>
                <a:endParaRPr lang="en-US" altLang="ko-KR" sz="900" dirty="0" smtClean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  <a:p>
                <a:pPr>
                  <a:lnSpc>
                    <a:spcPct val="120000"/>
                  </a:lnSpc>
                  <a:buFont typeface="Arial"/>
                  <a:buChar char="•"/>
                  <a:defRPr lang="ko-KR" altLang="en-US"/>
                </a:pPr>
                <a:r>
                  <a:rPr lang="en-US" altLang="ko-KR" sz="9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6·25 </a:t>
                </a:r>
                <a:r>
                  <a:rPr lang="ko-KR" altLang="en-US" sz="9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한국전쟁             </a:t>
                </a:r>
                <a:r>
                  <a:rPr lang="ko-KR" altLang="en-US" sz="900" dirty="0" err="1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성남의사단</a:t>
                </a:r>
                <a:r>
                  <a:rPr lang="ko-KR" altLang="en-US" sz="900" dirty="0" smtClean="0">
                    <a:solidFill>
                      <a:schemeClr val="accent6">
                        <a:lumMod val="50000"/>
                      </a:schemeClr>
                    </a:solidFill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 추모제</a:t>
                </a:r>
                <a:endParaRPr lang="ko-KR" altLang="en-US" sz="900" dirty="0">
                  <a:solidFill>
                    <a:schemeClr val="accent6">
                      <a:lumMod val="50000"/>
                    </a:schemeClr>
                  </a:solidFill>
                  <a:latin typeface="휴먼옛체" panose="02030504000101010101" pitchFamily="18" charset="-127"/>
                  <a:ea typeface="휴먼옛체" panose="02030504000101010101" pitchFamily="18" charset="-127"/>
                </a:endParaRPr>
              </a:p>
            </p:txBody>
          </p:sp>
          <p:sp>
            <p:nvSpPr>
              <p:cNvPr id="102" name="모서리가 둥근 직사각형 14"/>
              <p:cNvSpPr/>
              <p:nvPr/>
            </p:nvSpPr>
            <p:spPr>
              <a:xfrm>
                <a:off x="2913641" y="6770273"/>
                <a:ext cx="1237626" cy="234407"/>
              </a:xfrm>
              <a:prstGeom prst="roundRect">
                <a:avLst>
                  <a:gd name="adj" fmla="val 50000"/>
                </a:avLst>
              </a:prstGeom>
              <a:solidFill>
                <a:srgbClr val="FFCD31"/>
              </a:solidFill>
              <a:ln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75438" tIns="37719" rIns="75438" bIns="37719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1650"/>
              </a:p>
            </p:txBody>
          </p:sp>
          <p:sp>
            <p:nvSpPr>
              <p:cNvPr id="103" name="직사각형 15"/>
              <p:cNvSpPr txBox="1"/>
              <p:nvPr/>
            </p:nvSpPr>
            <p:spPr>
              <a:xfrm>
                <a:off x="2777648" y="6752819"/>
                <a:ext cx="1509611" cy="26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tx1"/>
                  </a:buClr>
                  <a:defRPr lang="ko-KR" altLang="en-US"/>
                </a:pPr>
                <a:r>
                  <a:rPr lang="ko-KR" altLang="en-US" sz="900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애국선열 추모사업</a:t>
                </a:r>
              </a:p>
            </p:txBody>
          </p:sp>
          <p:sp>
            <p:nvSpPr>
              <p:cNvPr id="104" name="직사각형 15"/>
              <p:cNvSpPr txBox="1"/>
              <p:nvPr/>
            </p:nvSpPr>
            <p:spPr>
              <a:xfrm>
                <a:off x="4861564" y="5414847"/>
                <a:ext cx="1337527" cy="26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900" dirty="0">
                    <a:latin typeface="휴먼옛체" panose="02030504000101010101" pitchFamily="18" charset="-127"/>
                    <a:ea typeface="휴먼옛체" panose="02030504000101010101" pitchFamily="18" charset="-127"/>
                  </a:rPr>
                  <a:t>지역 위인 조명</a:t>
                </a:r>
              </a:p>
            </p:txBody>
          </p:sp>
        </p:grpSp>
        <p:sp>
          <p:nvSpPr>
            <p:cNvPr id="57" name="직사각형 3"/>
            <p:cNvSpPr txBox="1"/>
            <p:nvPr/>
          </p:nvSpPr>
          <p:spPr>
            <a:xfrm>
              <a:off x="288363" y="2714745"/>
              <a:ext cx="5940744" cy="50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640" dirty="0">
                  <a:solidFill>
                    <a:schemeClr val="accent3">
                      <a:lumMod val="50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비전</a:t>
              </a:r>
              <a:r>
                <a:rPr lang="en-US" altLang="ko-KR" sz="2640" dirty="0" smtClean="0">
                  <a:solidFill>
                    <a:schemeClr val="accent3">
                      <a:lumMod val="50000"/>
                    </a:schemeClr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2026</a:t>
              </a:r>
              <a:endParaRPr lang="ko-KR" altLang="en-US" sz="2640" dirty="0">
                <a:solidFill>
                  <a:schemeClr val="accent3">
                    <a:lumMod val="5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cxnSp>
          <p:nvCxnSpPr>
            <p:cNvPr id="58" name="직선 연결선 57"/>
            <p:cNvCxnSpPr/>
            <p:nvPr/>
          </p:nvCxnSpPr>
          <p:spPr>
            <a:xfrm>
              <a:off x="407179" y="3221169"/>
              <a:ext cx="1366390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그룹 58"/>
            <p:cNvGrpSpPr/>
            <p:nvPr/>
          </p:nvGrpSpPr>
          <p:grpSpPr>
            <a:xfrm>
              <a:off x="164533" y="2487606"/>
              <a:ext cx="7145895" cy="5410200"/>
              <a:chOff x="164533" y="2487606"/>
              <a:chExt cx="7145895" cy="5410200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164533" y="7712215"/>
                <a:ext cx="7145895" cy="18559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164533" y="7665217"/>
                <a:ext cx="7145895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64533" y="2487606"/>
                <a:ext cx="7145895" cy="5410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49300"/>
            <a:ext cx="6159500" cy="304800"/>
          </a:xfrm>
          <a:prstGeom prst="rect">
            <a:avLst/>
          </a:prstGeom>
          <a:solidFill>
            <a:schemeClr val="tx2"/>
          </a:solidFill>
        </p:spPr>
      </p:pic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94352"/>
              </p:ext>
            </p:extLst>
          </p:nvPr>
        </p:nvGraphicFramePr>
        <p:xfrm>
          <a:off x="492683" y="1359369"/>
          <a:ext cx="6409436" cy="8622830"/>
        </p:xfrm>
        <a:graphic>
          <a:graphicData uri="http://schemas.openxmlformats.org/drawingml/2006/table">
            <a:tbl>
              <a:tblPr/>
              <a:tblGrid>
                <a:gridCol w="100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원장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김대진</a:t>
                      </a:r>
                      <a:r>
                        <a:rPr lang="en-US" altLang="zh-CN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(</a:t>
                      </a:r>
                      <a:r>
                        <a:rPr lang="en-US" altLang="zh-CN" sz="1000" b="1" spc="100" baseline="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함초롬바탕" pitchFamily="18" charset="0"/>
                        </a:rPr>
                        <a:t>前</a:t>
                      </a:r>
                      <a:r>
                        <a:rPr lang="en-US" altLang="zh-CN" sz="1000" b="1" spc="100" baseline="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성남시의회의장</a:t>
                      </a:r>
                      <a:r>
                        <a:rPr lang="en-US" altLang="zh-CN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판교개발추진위원장</a:t>
                      </a:r>
                      <a:r>
                        <a:rPr lang="en-US" altLang="ko-KR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b="1" spc="100" baseline="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판교테크노밸리개발추진위원장</a:t>
                      </a:r>
                      <a:r>
                        <a:rPr lang="en-US" altLang="ko-KR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altLang="ko-KR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       </a:t>
                      </a:r>
                      <a:r>
                        <a:rPr lang="ko-KR" altLang="en-US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現한국문화원연합회장</a:t>
                      </a:r>
                      <a:r>
                        <a:rPr lang="en-US" altLang="ko-KR" sz="1000" b="1" spc="1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)</a:t>
                      </a:r>
                      <a:endParaRPr lang="zh-CN" altLang="en-US" sz="1000" b="1" spc="100" baseline="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부원장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정재영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김재택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정우삼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이형복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방영기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감사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박용준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홍연화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이사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강은옥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고옥수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김선웅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김진수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김학인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김현모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박병찬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(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대호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),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박병찬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(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예건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),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박형원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심홍임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오해곤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이은택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이정숙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이주복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조석호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천필국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한동열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한범구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손명숙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(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당연직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)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5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고문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조명천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자문위원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위원장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이수영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위원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김성태,박만장,안일준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04258"/>
                  </a:ext>
                </a:extLst>
              </a:tr>
              <a:tr h="8807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(부설)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성남학연구소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소장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최명숙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위원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김용달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김주홍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배한철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서철수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성기용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정태열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조남두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홍대한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(부설)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문화학교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교장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홍연화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교학처장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김정진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■간사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윤규상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0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(부설)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문화해설사회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회장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한동열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부회장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조현주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정미숙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감사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남인선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총무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이광희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8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휴먼엑스포" pitchFamily="18" charset="0"/>
                        </a:rPr>
                        <a:t>사무국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휴먼엑스포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■성남문화원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-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사무국장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김정진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문화사업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부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장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윤규상,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총무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과장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허지연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행정팀장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김미경</a:t>
                      </a:r>
                      <a:endParaRPr lang="en-US" altLang="zh-CN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 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운영대리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황원규</a:t>
                      </a:r>
                      <a:endParaRPr lang="en-US" altLang="zh-CN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Arial" pitchFamily="18" charset="0"/>
                      </a:endParaRPr>
                    </a:p>
                    <a:p>
                      <a:pPr algn="l"/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■성남문화의집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-</a:t>
                      </a:r>
                      <a:r>
                        <a:rPr lang="ko-KR" altLang="en-US" sz="1000" baseline="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운영대리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:</a:t>
                      </a:r>
                      <a:r>
                        <a:rPr lang="ko-KR" altLang="en-US" sz="1000" baseline="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조은진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시설관리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실장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이상균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사원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: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김남희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사원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:</a:t>
                      </a:r>
                      <a:r>
                        <a:rPr lang="ko-KR" altLang="en-US" sz="1000" baseline="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최형빈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사원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: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김경민</a:t>
                      </a:r>
                      <a:endParaRPr lang="en-US" altLang="ko-KR" sz="1000" baseline="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  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청사관리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임화순</a:t>
                      </a:r>
                      <a:endParaRPr lang="en-US" altLang="zh-CN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endParaRPr lang="en-US" altLang="zh-CN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  <a:p>
                      <a:pPr algn="l"/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■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수내동고가</a:t>
                      </a:r>
                      <a:r>
                        <a:rPr lang="en-US" altLang="zh-CN" sz="1000" dirty="0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 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관리원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Arial" pitchFamily="18" charset="0"/>
                        </a:rPr>
                        <a:t>:</a:t>
                      </a:r>
                      <a:r>
                        <a:rPr lang="en-US" altLang="zh-CN" sz="1000" dirty="0" err="1" smtClean="0">
                          <a:solidFill>
                            <a:srgbClr val="00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바탕" pitchFamily="18" charset="0"/>
                        </a:rPr>
                        <a:t>김영상</a:t>
                      </a:r>
                      <a:endParaRPr lang="zh-CN" altLang="en-US" sz="1000" dirty="0" smtClean="0">
                        <a:solidFill>
                          <a:srgbClr val="000000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바탕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67100" y="10236200"/>
            <a:ext cx="355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4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774700"/>
            <a:ext cx="852798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99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Ⅲ</a:t>
            </a:r>
            <a:r>
              <a:rPr lang="en-US" altLang="zh-CN" sz="1999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999" b="1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18" charset="0"/>
              </a:rPr>
              <a:t>.</a:t>
            </a:r>
            <a:r>
              <a:rPr lang="en-US" altLang="zh-CN" sz="1999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14500" y="787400"/>
            <a:ext cx="256480" cy="2898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직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04148" y="1155700"/>
            <a:ext cx="828753" cy="1872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휴먼엑스포" pitchFamily="18" charset="0"/>
              </a:rPr>
              <a:t>2026</a:t>
            </a:r>
            <a:r>
              <a:rPr lang="en-US" altLang="zh-CN" sz="993" dirty="0" smtClean="0">
                <a:latin typeface="휴먼엑스포" panose="02030504000101010101" pitchFamily="18" charset="-127"/>
                <a:ea typeface="휴먼엑스포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993" dirty="0" smtClean="0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휴먼엑스포" pitchFamily="18" charset="0"/>
              </a:rPr>
              <a:t>.</a:t>
            </a:r>
            <a:r>
              <a:rPr lang="en-US" altLang="zh-CN" sz="993" dirty="0" smtClean="0">
                <a:latin typeface="휴먼엑스포" panose="02030504000101010101" pitchFamily="18" charset="-127"/>
                <a:ea typeface="휴먼엑스포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993" dirty="0">
                <a:latin typeface="휴먼엑스포" panose="02030504000101010101" pitchFamily="18" charset="-127"/>
                <a:ea typeface="휴먼엑스포" panose="02030504000101010101" pitchFamily="18" charset="-127"/>
                <a:cs typeface="Times New Roman" pitchFamily="18" charset="0"/>
              </a:rPr>
              <a:t>1</a:t>
            </a:r>
            <a:r>
              <a:rPr lang="en-US" altLang="zh-CN" sz="993" dirty="0" smtClean="0">
                <a:latin typeface="휴먼엑스포" panose="02030504000101010101" pitchFamily="18" charset="-127"/>
                <a:ea typeface="휴먼엑스포" panose="02030504000101010101" pitchFamily="18" charset="-127"/>
                <a:cs typeface="Times New Roman" pitchFamily="18" charset="0"/>
              </a:rPr>
              <a:t> </a:t>
            </a:r>
            <a:r>
              <a:rPr lang="en-US" altLang="zh-CN" sz="993" dirty="0" smtClean="0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휴먼엑스포" pitchFamily="18" charset="0"/>
              </a:rPr>
              <a:t>현재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736600"/>
            <a:ext cx="6159500" cy="41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2600" y="811141"/>
            <a:ext cx="5663410" cy="69711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1999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Ⅳ</a:t>
            </a:r>
            <a:r>
              <a:rPr lang="en-US" altLang="zh-CN" sz="1999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9" b="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.</a:t>
            </a:r>
            <a:r>
              <a:rPr lang="en-US" altLang="zh-CN" sz="1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성남문화원</a:t>
            </a:r>
            <a:r>
              <a:rPr lang="en-US" altLang="zh-CN" sz="1999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4</a:t>
            </a:r>
            <a:r>
              <a:rPr lang="en-US" altLang="ko-KR" sz="1999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7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년</a:t>
            </a:r>
            <a:r>
              <a:rPr lang="en-US" altLang="zh-CN" sz="1999" dirty="0" smtClean="0">
                <a:latin typeface="HY견고딕" panose="02030600000101010101" pitchFamily="18" charset="-127"/>
                <a:ea typeface="HY견고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999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바탕" pitchFamily="18" charset="0"/>
              </a:rPr>
              <a:t>실적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(부설)</a:t>
            </a:r>
            <a:r>
              <a:rPr lang="en-US" altLang="zh-CN" sz="1293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성남학연구소</a:t>
            </a:r>
            <a:r>
              <a:rPr lang="en-US" altLang="zh-CN" sz="1293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운영</a:t>
            </a:r>
            <a:r>
              <a:rPr lang="en-US" altLang="zh-CN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(</a:t>
            </a:r>
            <a:r>
              <a:rPr lang="ko-KR" altLang="en-US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향토문화연구소로 시작</a:t>
            </a:r>
            <a:r>
              <a:rPr lang="en-US" altLang="ko-KR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)</a:t>
            </a:r>
            <a:endParaRPr lang="en-US" altLang="zh-CN" sz="1293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개소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1993.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9.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개최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(총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2</a:t>
            </a:r>
            <a:r>
              <a:rPr lang="en-US" altLang="ko-KR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9</a:t>
            </a:r>
            <a:r>
              <a:rPr lang="en-US" altLang="zh-CN" sz="1101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회)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국제학술회의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&lt;남한산성의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현대적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재조명&gt;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국제학술회의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&lt;남한산성과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삼학사&gt;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ㆍ제3회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en-US" altLang="zh-CN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둔촌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이집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강정일당&gt;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ㆍ제4회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&lt;백헌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이경석과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금릉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남공철&gt;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ㆍ제5회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&lt;문정공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한계희&gt;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ㆍ제6회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en-US" altLang="zh-CN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아천군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이증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ㆍ제7회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&lt;조선시대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청백리정신의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현대적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조명&gt;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ㆍ제8회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&lt;일제하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성남지역의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민족해방운동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양상&gt;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ㆍ제9회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&lt;광주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대단지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사건의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역사적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재조명&gt;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ㆍ제10회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&lt;성남지역에서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천장된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역사인물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연구&gt;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ㆍ제11회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&lt;삼족오와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성남문화&gt;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ㆍ제12회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&lt;판교의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문화와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전통&gt;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ㆍ제13회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&lt;판교·도촌지구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발굴문화재의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보존방안&gt;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ㆍ제14회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&lt;성남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모란의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과거와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현재&gt;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ㆍ제15회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&lt;일제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성남(광주)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신간회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연구&gt;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ㆍ제16회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&lt;Smart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성남,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도시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만들기&gt;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ㆍ제17회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&lt;한성백제시대의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남한산성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문화권의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위상&gt;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ㆍ제18회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&lt;한성백제시대의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남한산성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문화권의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위상2&gt;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ㆍ제19회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&lt;성남시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문화유산의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발굴과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전승방안&gt;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ㆍ제20회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&lt;성남지역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독립운동사&gt;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ㆍ제21회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&lt;낙생행궁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기록을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통해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본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역사&gt;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ㆍ제22회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&lt;성남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판교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역사의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재조명&gt;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ㆍ제23회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&lt;지역문화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창달의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중심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성남문화원&gt;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ㆍ제24회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&lt;성남지역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독립운동과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기념사업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추진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방안&gt;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	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ㆍ제25회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&lt;광주대단지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주민생활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공간과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도시형성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      ㆍ제26회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en-US" altLang="zh-CN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광주대단지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)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의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문화재 현황과 활용방안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      ㆍ제27회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&lt;6.25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전쟁시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성남의사단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활동과 추모사업 추진방안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       </a:t>
            </a:r>
            <a:r>
              <a:rPr lang="en-US" altLang="zh-CN" sz="110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ㆍ제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28회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천림산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봉수의 역사적 가치와 활용방안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       ㆍ제29회</a:t>
            </a:r>
            <a:r>
              <a:rPr lang="en-US" altLang="zh-CN" sz="110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학술회의</a:t>
            </a:r>
            <a:r>
              <a:rPr lang="en-US" altLang="zh-CN" sz="110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0" dirty="0"/>
              <a:t>판교 쌍용거줄다리기의 문화적 가치와 </a:t>
            </a:r>
            <a:r>
              <a:rPr lang="ko-KR" altLang="en-US" sz="1100" dirty="0" err="1"/>
              <a:t>보존전승의</a:t>
            </a:r>
            <a:r>
              <a:rPr lang="ko-KR" altLang="en-US" sz="1100" dirty="0"/>
              <a:t> </a:t>
            </a:r>
            <a:r>
              <a:rPr lang="ko-KR" altLang="en-US" sz="1100" dirty="0" smtClean="0"/>
              <a:t>의미</a:t>
            </a:r>
            <a:r>
              <a:rPr lang="en-US" altLang="ko-KR" sz="1100" dirty="0" smtClean="0"/>
              <a:t>&gt;</a:t>
            </a:r>
            <a:endParaRPr lang="ko-KR" altLang="en-US" sz="1100" dirty="0" smtClean="0"/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        </a:t>
            </a: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30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회  학술회의         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성남의 독립운동가 재조명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endParaRPr lang="en-US" altLang="ko-KR" sz="1101" dirty="0" smtClean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r>
              <a:rPr lang="en-US" altLang="ko-KR" sz="1101" dirty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 </a:t>
            </a:r>
          </a:p>
          <a:p>
            <a:pPr>
              <a:lnSpc>
                <a:spcPts val="1400"/>
              </a:lnSpc>
              <a:tabLst>
                <a:tab pos="63500" algn="l"/>
                <a:tab pos="279400" algn="l"/>
                <a:tab pos="355600" algn="l"/>
                <a:tab pos="381000" algn="l"/>
              </a:tabLst>
            </a:pPr>
            <a:endParaRPr lang="en-US" altLang="ko-KR" sz="110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23900" y="7530244"/>
            <a:ext cx="2336800" cy="305981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63500" algn="l"/>
              </a:tabLst>
            </a:pPr>
            <a:r>
              <a:rPr lang="en-US" altLang="zh-CN" sz="1100" b="1" dirty="0" smtClean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ko-KR" altLang="en-US" sz="900" b="1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en-US" altLang="zh-CN" sz="1101" b="1" dirty="0" err="1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학술토론회</a:t>
            </a:r>
            <a:r>
              <a:rPr lang="en-US" altLang="zh-CN" sz="1101" b="1" dirty="0" smtClean="0">
                <a:solidFill>
                  <a:srgbClr val="00B050"/>
                </a:solidFill>
                <a:latin typeface="+mj-ea"/>
                <a:ea typeface="+mj-ea"/>
                <a:cs typeface="Times New Roman" pitchFamily="18" charset="0"/>
              </a:rPr>
              <a:t>  </a:t>
            </a:r>
            <a:r>
              <a:rPr lang="en-US" altLang="zh-CN" sz="1101" b="1" dirty="0" err="1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개최</a:t>
            </a:r>
            <a:r>
              <a:rPr lang="en-US" altLang="zh-CN" sz="1101" b="1" dirty="0" smtClean="0">
                <a:solidFill>
                  <a:srgbClr val="00B050"/>
                </a:solidFill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en-US" altLang="zh-CN" sz="1101" b="1" dirty="0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(</a:t>
            </a:r>
            <a:r>
              <a:rPr lang="ko-KR" altLang="en-US" sz="1101" b="1" dirty="0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총 </a:t>
            </a:r>
            <a:r>
              <a:rPr lang="en-US" altLang="ko-KR" sz="1101" b="1" dirty="0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14</a:t>
            </a:r>
            <a:r>
              <a:rPr lang="ko-KR" altLang="en-US" sz="1101" b="1" dirty="0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회</a:t>
            </a:r>
            <a:r>
              <a:rPr lang="en-US" altLang="ko-KR" sz="1101" b="1" dirty="0" smtClean="0">
                <a:solidFill>
                  <a:srgbClr val="00B050"/>
                </a:solidFill>
                <a:latin typeface="+mj-ea"/>
                <a:ea typeface="+mj-ea"/>
                <a:cs typeface="바탕" pitchFamily="18" charset="0"/>
              </a:rPr>
              <a:t>)</a:t>
            </a:r>
            <a:endParaRPr lang="en-US" altLang="zh-CN" sz="1101" b="1" dirty="0" smtClean="0">
              <a:solidFill>
                <a:srgbClr val="00B05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1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zh-CN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2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3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4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5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6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7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8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chemeClr val="bg1"/>
                </a:solidFill>
                <a:latin typeface="+mj-ea"/>
                <a:ea typeface="+mj-ea"/>
                <a:cs typeface="바탕" pitchFamily="18" charset="0"/>
              </a:rPr>
              <a:t>0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9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10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11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12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13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ea typeface="+mj-ea"/>
                <a:cs typeface="바탕" pitchFamily="18" charset="0"/>
              </a:rPr>
              <a:t>회 학술토론회</a:t>
            </a: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+mj-ea"/>
                <a:cs typeface="바탕" pitchFamily="18" charset="0"/>
              </a:rPr>
              <a:t>ㆍ</a:t>
            </a:r>
            <a:r>
              <a:rPr lang="ko-KR" altLang="en-US" sz="1101" dirty="0">
                <a:solidFill>
                  <a:srgbClr val="000000"/>
                </a:solidFill>
                <a:latin typeface="+mj-ea"/>
                <a:cs typeface="바탕" pitchFamily="18" charset="0"/>
              </a:rPr>
              <a:t>제</a:t>
            </a:r>
            <a:r>
              <a:rPr lang="en-US" altLang="ko-KR" sz="1101" dirty="0" smtClean="0">
                <a:solidFill>
                  <a:srgbClr val="000000"/>
                </a:solidFill>
                <a:latin typeface="+mj-ea"/>
                <a:cs typeface="바탕" pitchFamily="18" charset="0"/>
              </a:rPr>
              <a:t>14</a:t>
            </a:r>
            <a:r>
              <a:rPr lang="ko-KR" altLang="en-US" sz="1101" dirty="0" smtClean="0">
                <a:solidFill>
                  <a:srgbClr val="000000"/>
                </a:solidFill>
                <a:latin typeface="+mj-ea"/>
                <a:cs typeface="바탕" pitchFamily="18" charset="0"/>
              </a:rPr>
              <a:t>회 </a:t>
            </a:r>
            <a:r>
              <a:rPr lang="ko-KR" altLang="en-US" sz="1101" dirty="0">
                <a:solidFill>
                  <a:srgbClr val="000000"/>
                </a:solidFill>
                <a:latin typeface="+mj-ea"/>
                <a:cs typeface="바탕" pitchFamily="18" charset="0"/>
              </a:rPr>
              <a:t>학술토론회</a:t>
            </a:r>
            <a:endParaRPr lang="en-US" altLang="ko-KR" sz="1101" dirty="0">
              <a:solidFill>
                <a:srgbClr val="000000"/>
              </a:solidFill>
              <a:latin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endParaRPr lang="en-US" altLang="ko-KR" sz="1101" dirty="0" smtClean="0">
              <a:solidFill>
                <a:srgbClr val="000000"/>
              </a:solidFill>
              <a:latin typeface="+mj-ea"/>
              <a:ea typeface="+mj-ea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endParaRPr lang="en-US" altLang="zh-CN" sz="1101" dirty="0" smtClean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632074" y="7677108"/>
            <a:ext cx="2740025" cy="29187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송산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조견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인물 연구</a:t>
            </a:r>
            <a:r>
              <a:rPr lang="en-US" altLang="ko-KR" sz="110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zh-CN" sz="110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판교지역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연성군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이곤 금석문 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조선 초기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광주이씨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인물연구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전주이씨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신종군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이효백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동천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남상목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의병장 공훈 재조명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청주한씨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청연공파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세장지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석조물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성남지역 독립운동사 재조명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조선초기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평양서윤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김순성 묘역의 가치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한성 백제시대 남한산성 문화권의 위상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덕수이씨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의정공파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세거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중</a:t>
            </a:r>
            <a:r>
              <a:rPr lang="en-US" altLang="zh-CN" sz="1101" dirty="0" smtClean="0">
                <a:solidFill>
                  <a:srgbClr val="000000"/>
                </a:solidFill>
                <a:latin typeface="+mj-ea"/>
                <a:cs typeface="바탕" pitchFamily="18" charset="0"/>
              </a:rPr>
              <a:t>ㆍ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한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문학교류의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성과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평양조씨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석실공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휘 철산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) 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전주이씨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덕양군파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참판공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이순제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연구</a:t>
            </a:r>
            <a:r>
              <a:rPr lang="en-US" altLang="ko-KR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청주한씨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장헌공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한효순</a:t>
            </a:r>
            <a:r>
              <a:rPr lang="ko-KR" altLang="en-US" sz="1101" dirty="0" smtClean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 연구</a:t>
            </a:r>
            <a:r>
              <a:rPr lang="en-US" altLang="ko-KR" sz="1101" dirty="0">
                <a:solidFill>
                  <a:srgbClr val="000000"/>
                </a:solidFill>
                <a:latin typeface="맑은 고딕" panose="020B0503020000020004" pitchFamily="50" charset="-127"/>
                <a:cs typeface="바탕" pitchFamily="18" charset="0"/>
              </a:rPr>
              <a:t>&gt;</a:t>
            </a:r>
          </a:p>
          <a:p>
            <a:pPr>
              <a:lnSpc>
                <a:spcPts val="1400"/>
              </a:lnSpc>
              <a:tabLst>
                <a:tab pos="63500" algn="l"/>
              </a:tabLst>
            </a:pPr>
            <a:endParaRPr lang="en-US" altLang="ko-KR" sz="1101" dirty="0">
              <a:solidFill>
                <a:srgbClr val="000000"/>
              </a:solidFill>
              <a:latin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endParaRPr lang="en-US" altLang="zh-CN" sz="1101" dirty="0" smtClean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36" y="7109229"/>
            <a:ext cx="35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00B05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&lt;</a:t>
            </a:r>
            <a:r>
              <a:rPr lang="en-US" altLang="zh-CN" sz="1200" b="1" dirty="0" err="1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성남문화연구</a:t>
            </a:r>
            <a:r>
              <a:rPr lang="en-US" altLang="zh-CN" sz="12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&gt;</a:t>
            </a:r>
            <a:r>
              <a:rPr lang="en-US" altLang="zh-CN" sz="1200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00" b="1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1호</a:t>
            </a:r>
            <a:r>
              <a:rPr lang="en-US" altLang="zh-CN" sz="1200" b="1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~32호</a:t>
            </a:r>
            <a:r>
              <a:rPr lang="en-US" altLang="zh-CN" sz="1200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00" b="1" dirty="0" err="1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발간</a:t>
            </a:r>
            <a:endParaRPr lang="en-US" altLang="zh-CN" sz="1200" b="1" dirty="0">
              <a:solidFill>
                <a:srgbClr val="00B05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10236200"/>
            <a:ext cx="362279" cy="161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>
                <a:solidFill>
                  <a:srgbClr val="000000"/>
                </a:solidFill>
                <a:latin typeface="굴림" pitchFamily="18" charset="0"/>
                <a:cs typeface="Times New Roman" pitchFamily="18" charset="0"/>
              </a:rPr>
              <a:t>5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12" y="7962292"/>
            <a:ext cx="1561015" cy="209113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94" y="4073860"/>
            <a:ext cx="1411412" cy="23131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98" y="1295909"/>
            <a:ext cx="1975707" cy="187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10332268"/>
            <a:ext cx="355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6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4500" y="889000"/>
            <a:ext cx="6873677" cy="69326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(부설)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문화학교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운영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(1년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과정)</a:t>
            </a:r>
          </a:p>
          <a:p>
            <a:pPr>
              <a:lnSpc>
                <a:spcPts val="18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1996.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</a:p>
          <a:p>
            <a:pPr>
              <a:lnSpc>
                <a:spcPts val="14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제30기까지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Times New Roman" pitchFamily="18" charset="0"/>
              </a:rPr>
              <a:t>5,246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명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수료</a:t>
            </a:r>
          </a:p>
          <a:p>
            <a:pPr>
              <a:lnSpc>
                <a:spcPts val="14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2026년도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제31기,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Times New Roman" pitchFamily="18" charset="0"/>
              </a:rPr>
              <a:t>10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강좌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16개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운영</a:t>
            </a:r>
          </a:p>
          <a:p>
            <a:pPr>
              <a:lnSpc>
                <a:spcPts val="14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가야금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한글서예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판소리,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경</a:t>
            </a:r>
            <a:r>
              <a:rPr lang="ko-KR" altLang="en-US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서도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민요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등)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(부설)</a:t>
            </a:r>
            <a:r>
              <a:rPr lang="en-US" altLang="zh-CN" sz="12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성남3·1운동기념사업회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1998.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(가칭)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율동3·1독립만세운동기념사업회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조직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&lt;제81주년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3·1절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추모식&gt;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최초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(율동공원)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성남3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․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1운동기념사업회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창립총회(초대회장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한춘섭)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학술세미나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2009.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성남문화원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정기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이사회에서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부설기관으로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설립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인준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성남지역,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․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1운동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선양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학술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세미나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(성남시청)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2014.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(성남시청)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2015.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(성남시청)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2016.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(성남시청)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2017.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(성남시청)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2018.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(성남시청)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2019.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길놀이」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100주년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기념탑,</a:t>
            </a:r>
            <a:r>
              <a:rPr lang="en-US" altLang="zh-CN" sz="105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성남시청</a:t>
            </a:r>
            <a:r>
              <a:rPr lang="en-US" altLang="zh-CN" sz="100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2020.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「성남3·1만세운동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참배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식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Arial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Arial" pitchFamily="18" charset="0"/>
              </a:rPr>
              <a:t>  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2021.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「성남3·1</a:t>
            </a:r>
            <a:r>
              <a:rPr lang="en-US" altLang="zh-CN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만세운동</a:t>
            </a:r>
            <a:r>
              <a:rPr lang="en-US" altLang="zh-CN" sz="1101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추념식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   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2022.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「성남3·1</a:t>
            </a:r>
            <a:r>
              <a:rPr lang="en-US" altLang="zh-CN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만세운동</a:t>
            </a:r>
            <a:r>
              <a:rPr lang="en-US" altLang="zh-CN" sz="1101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추념식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       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2023.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「성남3·1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만세운동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ko-KR" altLang="en-US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기념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식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  <a:endParaRPr lang="en-US" altLang="zh-CN" sz="897" dirty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8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     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2024.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「태극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</a:t>
            </a:r>
            <a:r>
              <a:rPr lang="en-US" altLang="zh-CN" sz="1101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」,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성남시청</a:t>
            </a:r>
            <a:r>
              <a:rPr lang="en-US" altLang="zh-CN" sz="105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        -</a:t>
            </a:r>
            <a:r>
              <a:rPr lang="en-US" altLang="zh-CN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2025.</a:t>
            </a:r>
            <a:r>
              <a:rPr lang="en-US" altLang="zh-CN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」,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 (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성남시청</a:t>
            </a:r>
            <a:r>
              <a:rPr lang="en-US" altLang="zh-CN" sz="110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        -  2026.</a:t>
            </a:r>
            <a:r>
              <a:rPr lang="en-US" altLang="zh-CN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3.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1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식전행사「태극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길놀이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」,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기념식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개최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 (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3.1운동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기념탑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,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성남시청</a:t>
            </a:r>
            <a:r>
              <a:rPr lang="en-US" altLang="zh-CN" sz="1100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)</a:t>
            </a:r>
            <a:r>
              <a:rPr lang="en-US" altLang="zh-CN" sz="1100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 </a:t>
            </a:r>
            <a:endParaRPr lang="en-US" altLang="zh-CN" sz="1050" dirty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  <a:p>
            <a:pPr>
              <a:lnSpc>
                <a:spcPts val="2000"/>
              </a:lnSpc>
              <a:tabLst>
                <a:tab pos="139700" algn="l"/>
                <a:tab pos="355600" algn="l"/>
                <a:tab pos="495300" algn="l"/>
                <a:tab pos="1397000" algn="l"/>
              </a:tabLst>
            </a:pP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101" dirty="0" smtClean="0">
              <a:solidFill>
                <a:srgbClr val="000000"/>
              </a:solidFill>
              <a:latin typeface="바탕" pitchFamily="18" charset="0"/>
              <a:cs typeface="바탕" pitchFamily="18" charset="0"/>
            </a:endParaRPr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00" y="601875"/>
            <a:ext cx="2907600" cy="1836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52400"/>
          </a:effec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4233" r="-141" b="2633"/>
          <a:stretch/>
        </p:blipFill>
        <p:spPr>
          <a:xfrm>
            <a:off x="2294900" y="8756925"/>
            <a:ext cx="2700000" cy="15758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0" y="7422232"/>
            <a:ext cx="2700000" cy="1691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7422232"/>
            <a:ext cx="2858466" cy="16919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88950" y="3513326"/>
            <a:ext cx="6371937" cy="29007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전통</a:t>
            </a:r>
            <a:r>
              <a:rPr lang="en-US" altLang="zh-CN" sz="1293" b="1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민속</a:t>
            </a:r>
            <a:r>
              <a:rPr lang="en-US" altLang="zh-CN" sz="1293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293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보존사업</a:t>
            </a:r>
            <a:endParaRPr lang="en-US" altLang="zh-CN" sz="1293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ㆍ경기도민속예술축제</a:t>
            </a:r>
            <a:r>
              <a:rPr lang="en-US" altLang="zh-CN" sz="1200" b="1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참가</a:t>
            </a:r>
            <a:endParaRPr lang="en-US" altLang="zh-CN" sz="1200" b="1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널다리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쌍용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거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줄다리기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(1984)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성남지경놀이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(1985)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남한산성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축성놀이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(1986,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1991)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봉국사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공주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천도제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(1989)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이무술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집터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다지는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소리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(1994,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1997,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1999,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2013,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2015,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2017,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2019, 2021,2023,2024,2025)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봉국사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공주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명복기원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천도제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(1995)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판교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쌍용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거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줄다리기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(2001)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반가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상여소리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(2005)</a:t>
            </a:r>
          </a:p>
          <a:p>
            <a:pPr>
              <a:lnSpc>
                <a:spcPct val="1500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성남오리뜰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(2007,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2009,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2011)</a:t>
            </a: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79" y="807254"/>
            <a:ext cx="1753765" cy="114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467100" y="10236200"/>
            <a:ext cx="355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7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4500" y="736600"/>
            <a:ext cx="4991751" cy="12644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□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(위탁)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문화의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집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(3개월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과정,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연간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4분기</a:t>
            </a:r>
            <a:r>
              <a:rPr lang="en-US" altLang="zh-CN" sz="1293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293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운영)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2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집</a:t>
            </a: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개시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2004.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12.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</a:t>
            </a: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20,000여명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교육</a:t>
            </a: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22개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강좌(28개반)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endParaRPr lang="en-US" altLang="zh-CN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250" y="6547971"/>
            <a:ext cx="3361818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</a:t>
            </a:r>
            <a:r>
              <a:rPr lang="en-US" altLang="zh-CN" sz="11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0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1회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북소리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사위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(1996)</a:t>
            </a: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</a:t>
            </a:r>
            <a:r>
              <a:rPr lang="en-US" altLang="zh-CN" sz="11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0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2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회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웃다리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풍물놀이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(1998)</a:t>
            </a: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</a:t>
            </a:r>
            <a:r>
              <a:rPr lang="en-US" altLang="zh-CN" sz="11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0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3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회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이무술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집터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다지는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소리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(2000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)</a:t>
            </a: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</a:t>
            </a:r>
            <a:r>
              <a:rPr lang="en-US" altLang="zh-CN" sz="1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0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7회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(2008)</a:t>
            </a: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</a:t>
            </a:r>
            <a:r>
              <a:rPr lang="en-US" altLang="zh-CN" sz="11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0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8회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2010)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18" charset="0"/>
            </a:endParaRP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제10회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2014)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18" charset="0"/>
            </a:endParaRP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제11회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2016)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18" charset="0"/>
            </a:endParaRP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제12회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2018)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18" charset="0"/>
            </a:endParaRP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제13회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2020)</a:t>
            </a: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제24회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오리뜰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바탕" pitchFamily="18" charset="0"/>
              </a:rPr>
              <a:t>農樂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(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2022)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18" charset="0"/>
            </a:endParaRPr>
          </a:p>
          <a:p>
            <a:pPr>
              <a:tabLst>
                <a:tab pos="139700" algn="l"/>
                <a:tab pos="152400" algn="l"/>
                <a:tab pos="279400" algn="l"/>
              </a:tabLst>
            </a:pP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5" y="8424438"/>
            <a:ext cx="6324167" cy="1626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29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□</a:t>
            </a:r>
            <a:r>
              <a:rPr lang="en-US" altLang="zh-CN" sz="129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9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발간사업</a:t>
            </a:r>
            <a:endParaRPr lang="en-US" altLang="zh-CN" sz="129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9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zh-CN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en-US" altLang="zh-CN" sz="1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◦</a:t>
            </a:r>
            <a:r>
              <a:rPr lang="en-US" altLang="zh-CN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2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금석문대관</a:t>
            </a:r>
            <a:endParaRPr lang="en-US" altLang="zh-CN" sz="12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성남시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전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지역에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분포되어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있</a:t>
            </a:r>
            <a:r>
              <a:rPr lang="ko-KR" altLang="en-US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는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지정ㆍ비지정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문화재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가운데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금석문을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대상으로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탁본과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사진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5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을</a:t>
            </a:r>
            <a:r>
              <a:rPr lang="en-US" altLang="zh-CN" sz="11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제작하고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,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번역과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해설을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더하여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문헌으로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1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발간함</a:t>
            </a:r>
            <a:endParaRPr lang="en-US" altLang="zh-CN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  <a:p>
            <a:pPr>
              <a:lnSpc>
                <a:spcPts val="15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상권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수록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: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신도비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(12기)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묘갈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(16기)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묘표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(19기)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사적비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(4기)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묘지명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(4기)</a:t>
            </a:r>
          </a:p>
          <a:p>
            <a:pPr>
              <a:lnSpc>
                <a:spcPts val="15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-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하권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수록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: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신도비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(8기)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묘갈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(11기)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묘표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(35기)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18" charset="0"/>
              </a:rPr>
              <a:t>/</a:t>
            </a:r>
            <a:r>
              <a:rPr lang="en-US" altLang="zh-CN" sz="1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사적비</a:t>
            </a:r>
            <a:r>
              <a:rPr lang="en-US" altLang="zh-CN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(6기)</a:t>
            </a:r>
          </a:p>
          <a:p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88950" y="6335095"/>
            <a:ext cx="3771900" cy="2590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300"/>
              </a:lnSpc>
              <a:tabLst>
                <a:tab pos="139700" algn="l"/>
                <a:tab pos="152400" algn="l"/>
                <a:tab pos="279400" algn="l"/>
              </a:tabLst>
            </a:pPr>
            <a:r>
              <a:rPr lang="en-US" altLang="zh-CN" sz="12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ㆍ경기도청소년민속예술제</a:t>
            </a:r>
            <a:r>
              <a:rPr lang="en-US" altLang="zh-CN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itchFamily="18" charset="0"/>
              </a:rPr>
              <a:t> 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바탕" pitchFamily="18" charset="0"/>
              </a:rPr>
              <a:t>참가</a:t>
            </a:r>
            <a:endParaRPr lang="en-US" altLang="zh-CN" sz="12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바탕" pitchFamily="18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6378116"/>
            <a:ext cx="3391789" cy="225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8298" y="2021632"/>
            <a:ext cx="672553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sz="13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□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en-US" altLang="zh-CN" sz="1300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위탁</a:t>
            </a:r>
            <a:r>
              <a:rPr lang="en-US" altLang="zh-CN" sz="13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en-US" altLang="zh-CN" sz="13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ko-KR" altLang="en-US" sz="13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서현</a:t>
            </a:r>
            <a:r>
              <a:rPr lang="en-US" altLang="zh-CN" sz="13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문화의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집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(3개월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과정</a:t>
            </a:r>
            <a:r>
              <a:rPr lang="en-US" altLang="zh-CN" sz="13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연간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4분기</a:t>
            </a:r>
            <a:r>
              <a:rPr lang="en-US" altLang="zh-CN" sz="13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300" b="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r>
              <a:rPr lang="en-US" altLang="zh-CN" sz="13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</a:p>
          <a:p>
            <a:pPr>
              <a:lnSpc>
                <a:spcPts val="1200"/>
              </a:lnSpc>
              <a:tabLst>
                <a:tab pos="139700" algn="l"/>
                <a:tab pos="279400" algn="l"/>
                <a:tab pos="355600" algn="l"/>
              </a:tabLst>
            </a:pPr>
            <a:endParaRPr lang="en-US" altLang="zh-CN" sz="1300" b="1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2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sz="1100" b="1" dirty="0" smtClean="0">
                <a:solidFill>
                  <a:srgbClr val="000000"/>
                </a:solidFill>
                <a:cs typeface="바탕" pitchFamily="18" charset="0"/>
              </a:rPr>
              <a:t>       </a:t>
            </a:r>
            <a:r>
              <a:rPr lang="en-US" altLang="zh-CN" sz="11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ko-KR" altLang="en-US" sz="1100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서현</a:t>
            </a:r>
            <a:r>
              <a:rPr lang="en-US" altLang="zh-CN" sz="1100" b="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문화의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집</a:t>
            </a: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</a:rPr>
              <a:t>		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zh-CN" sz="1100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위탁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개시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: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2025.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9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.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1</a:t>
            </a: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0,000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여명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교육</a:t>
            </a:r>
            <a:endParaRPr lang="en-US" altLang="zh-CN" sz="1100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</a:rPr>
              <a:t>			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29개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강좌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(43개반</a:t>
            </a:r>
            <a:r>
              <a:rPr lang="en-US" altLang="zh-CN" sz="11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0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</a:t>
            </a:r>
            <a:endParaRPr lang="en-US" altLang="zh-CN" sz="1100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700"/>
              </a:lnSpc>
              <a:tabLst>
                <a:tab pos="139700" algn="l"/>
                <a:tab pos="279400" algn="l"/>
                <a:tab pos="355600" algn="l"/>
              </a:tabLst>
            </a:pPr>
            <a:endParaRPr lang="en-US" altLang="zh-CN" sz="1300" b="1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47" y="3461792"/>
            <a:ext cx="2871426" cy="167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79" y="2309664"/>
            <a:ext cx="1753765" cy="101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044" y="2240960"/>
            <a:ext cx="2560982" cy="1327224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233" y="2174888"/>
            <a:ext cx="2551028" cy="132722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7077" y="6630144"/>
            <a:ext cx="3667171" cy="29170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67100" y="10236200"/>
            <a:ext cx="355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8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6900" y="952500"/>
            <a:ext cx="62357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27000" algn="l"/>
                <a:tab pos="266700" algn="l"/>
              </a:tabLst>
            </a:pPr>
            <a:r>
              <a:rPr lang="en-US" altLang="zh-CN" sz="11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고려명신전</a:t>
            </a:r>
          </a:p>
          <a:p>
            <a:pPr>
              <a:lnSpc>
                <a:spcPts val="1600"/>
              </a:lnSpc>
              <a:tabLst>
                <a:tab pos="1270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조선후기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문장가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남공철(1760~1840,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향토유적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제4호)이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고려의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명신만을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가려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고려사</a:t>
            </a:r>
          </a:p>
          <a:p>
            <a:pPr>
              <a:lnSpc>
                <a:spcPts val="1500"/>
              </a:lnSpc>
              <a:tabLst>
                <a:tab pos="1270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열전과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비교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번역하여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간행</a:t>
            </a:r>
          </a:p>
          <a:p>
            <a:pPr>
              <a:lnSpc>
                <a:spcPts val="1600"/>
              </a:lnSpc>
              <a:tabLst>
                <a:tab pos="1270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(상권)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수록내용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고려명신전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1~5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명신(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名臣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)</a:t>
            </a:r>
          </a:p>
          <a:p>
            <a:pPr>
              <a:lnSpc>
                <a:spcPts val="1500"/>
              </a:lnSpc>
              <a:tabLst>
                <a:tab pos="1270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(하권)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수록내용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고려명신전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권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6~12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명신(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함초롬바탕" pitchFamily="18" charset="0"/>
                <a:cs typeface="함초롬바탕" pitchFamily="18" charset="0"/>
              </a:rPr>
              <a:t>名臣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91716" y="3735657"/>
            <a:ext cx="3223639" cy="151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금석문대관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(2003.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12.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24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上,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2006.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12.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30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下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발간)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23927" y="3735757"/>
            <a:ext cx="3223639" cy="151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고려명신전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(2004.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12.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30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上,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2006.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12.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30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下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발간)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4200" y="4782728"/>
            <a:ext cx="47625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39700" algn="l"/>
                <a:tab pos="203200" algn="l"/>
              </a:tabLst>
            </a:pPr>
            <a:r>
              <a:rPr lang="en-US" altLang="zh-CN" sz="1197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성남향토문화총서</a:t>
            </a:r>
          </a:p>
          <a:p>
            <a:pPr>
              <a:lnSpc>
                <a:spcPts val="18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마을의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잊혀져가는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지명,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구전되어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온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귀중한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문화자산들을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282828"/>
                </a:solidFill>
                <a:latin typeface="바탕" pitchFamily="18" charset="0"/>
                <a:cs typeface="바탕" pitchFamily="18" charset="0"/>
              </a:rPr>
              <a:t>기록함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1호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성남의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마을신앙과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가정신앙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2호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판교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마을지Ⅰ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3호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판교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마을지Ⅱ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4호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대왕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5호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복정ㆍ태평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6호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금광ㆍ단대ㆍ상대원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7호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돌마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마을지(상)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8호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돌마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마을지(하)</a:t>
            </a:r>
          </a:p>
          <a:p>
            <a:pPr>
              <a:lnSpc>
                <a:spcPts val="1700"/>
              </a:lnSpc>
              <a:tabLst>
                <a:tab pos="1397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9호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낙생</a:t>
            </a:r>
            <a:r>
              <a:rPr lang="en-US" altLang="zh-CN" sz="110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마을지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7100" y="10236200"/>
            <a:ext cx="355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9</a:t>
            </a:r>
            <a:r>
              <a:rPr lang="en-US" altLang="zh-CN" sz="99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3" dirty="0" smtClean="0">
                <a:solidFill>
                  <a:srgbClr val="000000"/>
                </a:solidFill>
                <a:latin typeface="굴림" pitchFamily="18" charset="0"/>
                <a:cs typeface="굴림" pitchFamily="18" charset="0"/>
              </a:rPr>
              <a:t>-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99492" y="437456"/>
            <a:ext cx="7156276" cy="83608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27000" algn="l"/>
              </a:tabLst>
            </a:pPr>
            <a:r>
              <a:rPr lang="en-US" altLang="zh-CN" sz="1197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◦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성남문화연구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(1호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~</a:t>
            </a:r>
            <a:r>
              <a:rPr lang="en-US" altLang="zh-CN" sz="1197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</a:t>
            </a:r>
            <a:r>
              <a:rPr lang="en-US" altLang="zh-CN" sz="1197" b="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2</a:t>
            </a:r>
            <a:r>
              <a:rPr lang="en-US" altLang="zh-CN" sz="1197" b="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호)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>
              <a:lnSpc>
                <a:spcPts val="13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&lt;박상규,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城南地域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地名性格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考察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’-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百濟語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高句麗語的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要素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中心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으로&gt;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&lt;김창환,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城南市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모란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地域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商街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機能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관한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硏究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&lt;전보삼,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‘인조대왕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실록에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나타난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남한산성의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연구’&gt;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4호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&lt;장철수,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南漢山城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百濟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始祖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溫祚王廟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建立過程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5호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&lt;백남욱,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‘삼국의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전성기의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성남지역에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대한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考察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’‘&gt;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6호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&lt;김기빈,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‘병자호란과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분당의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땅이름’&gt;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7호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&lt;조병로,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朝鮮時代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天臨山烽燧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沿革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位置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’‘&gt;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8호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&lt;조유전,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‘유적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․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유물로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고대역사(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古代歷史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)’&gt;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9호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&lt;백남욱,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伯濟國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성립과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성남지역’&gt;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10호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&lt;김기빈,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‘성남지역의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「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地名偶合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」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또는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「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豫言性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」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지명의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사례연구’&gt;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11호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&lt;채수명,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‘탄천문화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방출방법론에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관한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심층조사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연구’&gt;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12호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&lt;조유전,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‘분당지역의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선사문화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시론’&gt;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13호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&lt;손환일,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‘연성군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이곤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묘비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삼족오의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위상과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가치’&gt;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14호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&lt;한춘섭,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‘성남의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역사와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문화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정체성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찾기’&gt;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15호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&lt;손환일,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‘경기도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성남지역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조선시대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석비의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표제양식과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서체고찰’&gt;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16호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&lt;문수진,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‘조선시대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시장의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발달과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모란시장’&gt;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17호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&lt;한동억,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‘성남지역의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역사와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충절’&gt;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18호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&lt;김주홍,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SimSun" pitchFamily="18" charset="0"/>
              </a:rPr>
              <a:t>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城南地域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先賢墓域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(I)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-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itchFamily="18" charset="0"/>
              </a:rPr>
              <a:t>淸州韓氏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Arial" pitchFamily="18" charset="0"/>
              </a:rPr>
              <a:t>‘&gt;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19호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&lt;정성권,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‘남한산성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발굴성과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고찰’&gt;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20호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&lt;서굉일,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‘성남인물지에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대한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고찰’&gt;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21호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&lt;홍대한,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‘망경암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마애불상의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제작시기와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조성배경’&gt;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22호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&lt;김주홍,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‘조선시대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봉수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현황’&gt;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23호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&lt;서굉일,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‘한말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일제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강점기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신채호의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독립운동과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유훈’&gt;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24호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&lt;홍대한,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‘조선시대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태실조정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특징과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운영연구’&gt;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25호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&lt;김주홍,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‘성남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천림산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봉수의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정비·복원’&gt;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26호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&lt;윤종준,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‘천림산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봉수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원형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복원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과정과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활용방안’&gt;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7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27호 &lt;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최명숙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‘강정일당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문학의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주제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연구’&gt;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dirty="0" smtClean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28호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성기용</a:t>
            </a:r>
            <a:r>
              <a:rPr lang="en-US" altLang="zh-CN" sz="1100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en-US" altLang="zh-CN" sz="1100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ko-KR" altLang="en-US" sz="11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‘성남시 교육시설의 범죄예방 환경 현황에 관한 연구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1100" dirty="0">
                <a:latin typeface="바탕" panose="02030600000101010101" pitchFamily="18" charset="-127"/>
                <a:ea typeface="바탕" panose="02030600000101010101" pitchFamily="18" charset="-127"/>
              </a:rPr>
              <a:t>	</a:t>
            </a:r>
            <a:r>
              <a:rPr lang="en-US" altLang="zh-CN" sz="1101" dirty="0" err="1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29호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강은주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‘&lt;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성남프로젝트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&gt;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세가지 맥락에서 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다시보기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30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홍대한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『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城南文化硏究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』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발간 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30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년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 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회고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回顧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와 전망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(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展望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)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</a:t>
            </a:r>
            <a:r>
              <a:rPr lang="en-US" altLang="zh-CN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ㆍ성남문화연구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31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호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김주홍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천림산봉수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음청일기와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집물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’&gt;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ㆍ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성남문화연구 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32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호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&lt;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김용달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,</a:t>
            </a:r>
            <a:r>
              <a:rPr lang="en-US" altLang="zh-CN" sz="1101" dirty="0" smtClean="0">
                <a:latin typeface="바탕" panose="02030600000101010101" pitchFamily="18" charset="-127"/>
                <a:ea typeface="바탕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광산김씨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충정공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김약시파의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성남 </a:t>
            </a:r>
            <a:r>
              <a:rPr lang="ko-KR" altLang="en-US" sz="1101" dirty="0" err="1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세거와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변천</a:t>
            </a:r>
            <a:r>
              <a:rPr lang="en-US" altLang="ko-KR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‘ &gt; </a:t>
            </a:r>
            <a:r>
              <a:rPr lang="ko-KR" altLang="en-US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외</a:t>
            </a:r>
            <a:endParaRPr lang="en-US" altLang="zh-CN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800"/>
              </a:lnSpc>
              <a:tabLst>
                <a:tab pos="127000" algn="l"/>
              </a:tabLst>
            </a:pPr>
            <a:endParaRPr lang="en-US" altLang="zh-CN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800"/>
              </a:lnSpc>
              <a:tabLst>
                <a:tab pos="127000" algn="l"/>
              </a:tabLst>
            </a:pPr>
            <a:endParaRPr lang="en-US" altLang="zh-CN" sz="1101" dirty="0" smtClean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1101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</a:t>
            </a: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 </a:t>
            </a:r>
          </a:p>
          <a:p>
            <a:pPr>
              <a:lnSpc>
                <a:spcPts val="1800"/>
              </a:lnSpc>
              <a:tabLst>
                <a:tab pos="127000" algn="l"/>
              </a:tabLst>
            </a:pPr>
            <a:r>
              <a:rPr lang="en-US" altLang="zh-CN" sz="1101" dirty="0" smtClean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  <a:cs typeface="바탕" pitchFamily="18" charset="0"/>
              </a:rPr>
              <a:t>    </a:t>
            </a:r>
            <a:endParaRPr lang="en-US" altLang="zh-CN" sz="1101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  <a:cs typeface="바탕" pitchFamily="18" charset="0"/>
            </a:endParaRPr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0" y="7994908"/>
            <a:ext cx="1278000" cy="1911600"/>
          </a:xfrm>
          <a:prstGeom prst="rect">
            <a:avLst/>
          </a:prstGeom>
          <a:ln w="127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2" y="7994908"/>
            <a:ext cx="1278000" cy="1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56" y="7994907"/>
            <a:ext cx="1278000" cy="191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그림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12" y="8004848"/>
            <a:ext cx="1278000" cy="191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3655</Words>
  <Application>Microsoft Office PowerPoint</Application>
  <PresentationFormat>사용자 지정</PresentationFormat>
  <Paragraphs>1173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40" baseType="lpstr">
      <vt:lpstr>HY견고딕</vt:lpstr>
      <vt:lpstr>宋体</vt:lpstr>
      <vt:lpstr>宋体</vt:lpstr>
      <vt:lpstr>굴림</vt:lpstr>
      <vt:lpstr>굴림체</vt:lpstr>
      <vt:lpstr>맑은 고딕</vt:lpstr>
      <vt:lpstr>맑은고딕</vt:lpstr>
      <vt:lpstr>바탕</vt:lpstr>
      <vt:lpstr>한양신명조</vt:lpstr>
      <vt:lpstr>함초롬바탕</vt:lpstr>
      <vt:lpstr>휴먼둥근헤드라인</vt:lpstr>
      <vt:lpstr>휴먼엑스포</vt:lpstr>
      <vt:lpstr>휴먼옛체</vt:lpstr>
      <vt:lpstr>Arial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Duser1</dc:creator>
  <cp:lastModifiedBy>성남문화원</cp:lastModifiedBy>
  <cp:revision>428</cp:revision>
  <cp:lastPrinted>2026-02-04T00:18:33Z</cp:lastPrinted>
  <dcterms:created xsi:type="dcterms:W3CDTF">2006-08-16T00:00:00Z</dcterms:created>
  <dcterms:modified xsi:type="dcterms:W3CDTF">2026-02-04T05:08:13Z</dcterms:modified>
</cp:coreProperties>
</file>